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a3754fa3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a3754fa3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a265b30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ba265b30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ba4abc2f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ba4abc2f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a265b30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a265b30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ba3754fa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ba3754fa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ba3754fa3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ba3754fa3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ba3754fa3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ba3754fa3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ba4abc2f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ba4abc2f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ba4abc2fa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ba4abc2fa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ba4abc2fa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ba4abc2fa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66771746e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66771746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ba4abc2f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ba4abc2f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ba4abc2fa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ba4abc2fa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ba4abc2fa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ba4abc2fa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ba4abc2fa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ba4abc2fa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ba4abc2fa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ba4abc2fa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ba4abc2fa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ba4abc2fa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ba4abc2fa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ba4abc2fa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ba4abc2fa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ba4abc2fa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ba4abc2fa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ba4abc2fa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ba4abc2fa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ba4abc2f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66771746e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66771746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ba4abc2f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ba4abc2f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ba4abc2fa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ba4abc2fa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ba3754fa3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ba3754fa3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ba4abc2fa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ba4abc2fa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ba4abc2fa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ba4abc2fa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ba3754fa3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ba3754fa3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ba3754fa3_1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ba3754fa3_1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66771746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66771746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ba4abc2f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ba4abc2f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ba265b303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ba265b303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66771746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66771746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ba3754fa3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ba3754fa3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66771746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66771746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66771746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66771746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66771746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66771746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66771746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66771746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66771746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66771746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ba3754fa3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ba3754fa3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ba3754fa3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ba3754fa3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ba3754fa3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ba3754fa3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ba3754fa3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ba3754fa3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ba3754fa3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ba3754fa3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ba3754fa3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ba3754fa3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ba3754fa3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ba3754fa3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66771746e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66771746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ba3754fa3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ba3754fa3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ba3754fa3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ba3754fa3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ba3754fa3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ba3754fa3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ba3754fa3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ba3754fa3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ba3754fa3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ba3754fa3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66771746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66771746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ba3754fa3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ba3754fa3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ba3754fa3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ba3754fa3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a3754fa3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a3754fa3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ba3754fa3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ba3754fa3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ba3754fa3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ba3754fa3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6.png"/><Relationship Id="rId7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2.png"/><Relationship Id="rId4" Type="http://schemas.openxmlformats.org/officeDocument/2006/relationships/image" Target="../media/image17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20.png"/><Relationship Id="rId8" Type="http://schemas.openxmlformats.org/officeDocument/2006/relationships/image" Target="../media/image8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5.png"/><Relationship Id="rId6" Type="http://schemas.openxmlformats.org/officeDocument/2006/relationships/image" Target="../media/image24.png"/><Relationship Id="rId7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6.png"/><Relationship Id="rId4" Type="http://schemas.openxmlformats.org/officeDocument/2006/relationships/image" Target="../media/image5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28.png"/><Relationship Id="rId11" Type="http://schemas.openxmlformats.org/officeDocument/2006/relationships/image" Target="../media/image42.png"/><Relationship Id="rId10" Type="http://schemas.openxmlformats.org/officeDocument/2006/relationships/image" Target="../media/image18.png"/><Relationship Id="rId12" Type="http://schemas.openxmlformats.org/officeDocument/2006/relationships/image" Target="../media/image26.png"/><Relationship Id="rId9" Type="http://schemas.openxmlformats.org/officeDocument/2006/relationships/image" Target="../media/image19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Relationship Id="rId5" Type="http://schemas.openxmlformats.org/officeDocument/2006/relationships/image" Target="../media/image27.png"/><Relationship Id="rId6" Type="http://schemas.openxmlformats.org/officeDocument/2006/relationships/image" Target="../media/image25.png"/><Relationship Id="rId7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Relationship Id="rId5" Type="http://schemas.openxmlformats.org/officeDocument/2006/relationships/image" Target="../media/image27.png"/><Relationship Id="rId6" Type="http://schemas.openxmlformats.org/officeDocument/2006/relationships/image" Target="../media/image25.png"/><Relationship Id="rId7" Type="http://schemas.openxmlformats.org/officeDocument/2006/relationships/image" Target="../media/image39.png"/><Relationship Id="rId8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.png"/><Relationship Id="rId10" Type="http://schemas.openxmlformats.org/officeDocument/2006/relationships/image" Target="../media/image33.png"/><Relationship Id="rId13" Type="http://schemas.openxmlformats.org/officeDocument/2006/relationships/image" Target="../media/image37.png"/><Relationship Id="rId12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Relationship Id="rId4" Type="http://schemas.openxmlformats.org/officeDocument/2006/relationships/image" Target="../media/image54.png"/><Relationship Id="rId9" Type="http://schemas.openxmlformats.org/officeDocument/2006/relationships/image" Target="../media/image51.png"/><Relationship Id="rId5" Type="http://schemas.openxmlformats.org/officeDocument/2006/relationships/image" Target="../media/image41.png"/><Relationship Id="rId6" Type="http://schemas.openxmlformats.org/officeDocument/2006/relationships/image" Target="../media/image36.png"/><Relationship Id="rId7" Type="http://schemas.openxmlformats.org/officeDocument/2006/relationships/image" Target="../media/image38.png"/><Relationship Id="rId8" Type="http://schemas.openxmlformats.org/officeDocument/2006/relationships/image" Target="../media/image4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9.png"/><Relationship Id="rId4" Type="http://schemas.openxmlformats.org/officeDocument/2006/relationships/image" Target="../media/image61.png"/><Relationship Id="rId5" Type="http://schemas.openxmlformats.org/officeDocument/2006/relationships/image" Target="../media/image43.png"/><Relationship Id="rId6" Type="http://schemas.openxmlformats.org/officeDocument/2006/relationships/image" Target="../media/image45.png"/><Relationship Id="rId7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Relationship Id="rId4" Type="http://schemas.openxmlformats.org/officeDocument/2006/relationships/image" Target="../media/image70.png"/><Relationship Id="rId5" Type="http://schemas.openxmlformats.org/officeDocument/2006/relationships/image" Target="../media/image5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1.png"/><Relationship Id="rId4" Type="http://schemas.openxmlformats.org/officeDocument/2006/relationships/image" Target="../media/image17.png"/><Relationship Id="rId5" Type="http://schemas.openxmlformats.org/officeDocument/2006/relationships/image" Target="../media/image55.png"/><Relationship Id="rId6" Type="http://schemas.openxmlformats.org/officeDocument/2006/relationships/image" Target="../media/image57.png"/><Relationship Id="rId7" Type="http://schemas.openxmlformats.org/officeDocument/2006/relationships/image" Target="../media/image4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2.png"/><Relationship Id="rId4" Type="http://schemas.openxmlformats.org/officeDocument/2006/relationships/image" Target="../media/image4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2.png"/><Relationship Id="rId4" Type="http://schemas.openxmlformats.org/officeDocument/2006/relationships/image" Target="../media/image6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1.png"/><Relationship Id="rId4" Type="http://schemas.openxmlformats.org/officeDocument/2006/relationships/image" Target="../media/image60.png"/><Relationship Id="rId5" Type="http://schemas.openxmlformats.org/officeDocument/2006/relationships/image" Target="../media/image57.png"/><Relationship Id="rId6" Type="http://schemas.openxmlformats.org/officeDocument/2006/relationships/image" Target="../media/image59.png"/><Relationship Id="rId7" Type="http://schemas.openxmlformats.org/officeDocument/2006/relationships/image" Target="../media/image55.png"/><Relationship Id="rId8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2.png"/><Relationship Id="rId4" Type="http://schemas.openxmlformats.org/officeDocument/2006/relationships/image" Target="../media/image66.png"/><Relationship Id="rId5" Type="http://schemas.openxmlformats.org/officeDocument/2006/relationships/image" Target="../media/image6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2.png"/><Relationship Id="rId4" Type="http://schemas.openxmlformats.org/officeDocument/2006/relationships/image" Target="../media/image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2.png"/><Relationship Id="rId4" Type="http://schemas.openxmlformats.org/officeDocument/2006/relationships/image" Target="../media/image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1.png"/><Relationship Id="rId4" Type="http://schemas.openxmlformats.org/officeDocument/2006/relationships/image" Target="../media/image17.png"/><Relationship Id="rId5" Type="http://schemas.openxmlformats.org/officeDocument/2006/relationships/image" Target="../media/image55.png"/><Relationship Id="rId6" Type="http://schemas.openxmlformats.org/officeDocument/2006/relationships/image" Target="../media/image57.png"/><Relationship Id="rId7" Type="http://schemas.openxmlformats.org/officeDocument/2006/relationships/image" Target="../media/image4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0.png"/><Relationship Id="rId4" Type="http://schemas.openxmlformats.org/officeDocument/2006/relationships/image" Target="../media/image71.png"/><Relationship Id="rId5" Type="http://schemas.openxmlformats.org/officeDocument/2006/relationships/image" Target="../media/image55.png"/><Relationship Id="rId6" Type="http://schemas.openxmlformats.org/officeDocument/2006/relationships/image" Target="../media/image57.png"/><Relationship Id="rId7" Type="http://schemas.openxmlformats.org/officeDocument/2006/relationships/image" Target="../media/image6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2.png"/><Relationship Id="rId4" Type="http://schemas.openxmlformats.org/officeDocument/2006/relationships/image" Target="../media/image6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1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2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1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2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1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20.png"/><Relationship Id="rId8" Type="http://schemas.openxmlformats.org/officeDocument/2006/relationships/image" Target="../media/image83.png"/></Relationships>
</file>

<file path=ppt/slides/_rels/slide57.xml.rels><?xml version="1.0" encoding="UTF-8" standalone="yes"?><Relationships xmlns="http://schemas.openxmlformats.org/package/2006/relationships"><Relationship Id="rId10" Type="http://schemas.openxmlformats.org/officeDocument/2006/relationships/image" Target="../media/image78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1.png"/><Relationship Id="rId4" Type="http://schemas.openxmlformats.org/officeDocument/2006/relationships/image" Target="../media/image8.png"/><Relationship Id="rId9" Type="http://schemas.openxmlformats.org/officeDocument/2006/relationships/image" Target="../media/image75.png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20.png"/><Relationship Id="rId8" Type="http://schemas.openxmlformats.org/officeDocument/2006/relationships/image" Target="../media/image8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3.png"/><Relationship Id="rId4" Type="http://schemas.openxmlformats.org/officeDocument/2006/relationships/image" Target="../media/image7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readers &amp; writers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3828950" cy="40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4075975"/>
            <a:ext cx="2705074" cy="1067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22"/>
          <p:cNvCxnSpPr>
            <a:stCxn id="134" idx="1"/>
          </p:cNvCxnSpPr>
          <p:nvPr/>
        </p:nvCxnSpPr>
        <p:spPr>
          <a:xfrm flipH="1">
            <a:off x="914750" y="856225"/>
            <a:ext cx="3957000" cy="1026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" name="Google Shape;134;p22"/>
          <p:cNvSpPr txBox="1"/>
          <p:nvPr/>
        </p:nvSpPr>
        <p:spPr>
          <a:xfrm rot="683">
            <a:off x="4871750" y="471475"/>
            <a:ext cx="1510200" cy="76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implements the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reader interface</a:t>
            </a:r>
            <a:endParaRPr sz="1200"/>
          </a:p>
        </p:txBody>
      </p:sp>
      <p:sp>
        <p:nvSpPr>
          <p:cNvPr id="135" name="Google Shape;135;p22"/>
          <p:cNvSpPr txBox="1"/>
          <p:nvPr/>
        </p:nvSpPr>
        <p:spPr>
          <a:xfrm rot="482">
            <a:off x="4901100" y="1340987"/>
            <a:ext cx="2140800" cy="58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ReadAll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takes a reader interface</a:t>
            </a:r>
            <a:endParaRPr sz="1200"/>
          </a:p>
        </p:txBody>
      </p:sp>
      <p:sp>
        <p:nvSpPr>
          <p:cNvPr id="136" name="Google Shape;136;p22"/>
          <p:cNvSpPr txBox="1"/>
          <p:nvPr/>
        </p:nvSpPr>
        <p:spPr>
          <a:xfrm>
            <a:off x="3828950" y="65575"/>
            <a:ext cx="18579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Reading A File</a:t>
            </a:r>
            <a:endParaRPr b="1" sz="1800">
              <a:solidFill>
                <a:srgbClr val="FF0000"/>
              </a:solidFill>
            </a:endParaRPr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2300" y="3004805"/>
            <a:ext cx="5215501" cy="1096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8493" y="4159650"/>
            <a:ext cx="5215505" cy="99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/>
        </p:nvSpPr>
        <p:spPr>
          <a:xfrm rot="596873">
            <a:off x="7180294" y="4407989"/>
            <a:ext cx="1623712" cy="470872"/>
          </a:xfrm>
          <a:prstGeom prst="rect">
            <a:avLst/>
          </a:prstGeom>
          <a:solidFill>
            <a:srgbClr val="000000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How does *File implement the reader interface?</a:t>
            </a:r>
            <a:endParaRPr sz="900">
              <a:solidFill>
                <a:srgbClr val="FFFFFF"/>
              </a:solidFill>
            </a:endParaRPr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51850" y="0"/>
            <a:ext cx="1992150" cy="236985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41" name="Google Shape;141;p22"/>
          <p:cNvCxnSpPr/>
          <p:nvPr/>
        </p:nvCxnSpPr>
        <p:spPr>
          <a:xfrm flipH="1" rot="10800000">
            <a:off x="6654725" y="1637075"/>
            <a:ext cx="815400" cy="682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" name="Google Shape;142;p22"/>
          <p:cNvCxnSpPr>
            <a:stCxn id="143" idx="1"/>
          </p:cNvCxnSpPr>
          <p:nvPr/>
        </p:nvCxnSpPr>
        <p:spPr>
          <a:xfrm flipH="1">
            <a:off x="2995800" y="1631088"/>
            <a:ext cx="1905300" cy="1152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" name="Google Shape;144;p22"/>
          <p:cNvSpPr txBox="1"/>
          <p:nvPr/>
        </p:nvSpPr>
        <p:spPr>
          <a:xfrm rot="598693">
            <a:off x="7076051" y="3169743"/>
            <a:ext cx="1539182" cy="537014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f has two types:</a:t>
            </a:r>
            <a:endParaRPr sz="900">
              <a:solidFill>
                <a:srgbClr val="FFFFFF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●"/>
            </a:pPr>
            <a:r>
              <a:rPr lang="en" sz="900">
                <a:solidFill>
                  <a:srgbClr val="FFFFFF"/>
                </a:solidFill>
              </a:rPr>
              <a:t>*File</a:t>
            </a:r>
            <a:endParaRPr sz="900">
              <a:solidFill>
                <a:srgbClr val="FFFFFF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Char char="●"/>
            </a:pPr>
            <a:r>
              <a:rPr lang="en" sz="900">
                <a:solidFill>
                  <a:srgbClr val="FFFFFF"/>
                </a:solidFill>
              </a:rPr>
              <a:t>reader interface</a:t>
            </a:r>
            <a:endParaRPr sz="900">
              <a:solidFill>
                <a:srgbClr val="FFFFFF"/>
              </a:solidFill>
            </a:endParaRPr>
          </a:p>
        </p:txBody>
      </p:sp>
      <p:cxnSp>
        <p:nvCxnSpPr>
          <p:cNvPr id="145" name="Google Shape;145;p22"/>
          <p:cNvCxnSpPr/>
          <p:nvPr/>
        </p:nvCxnSpPr>
        <p:spPr>
          <a:xfrm flipH="1">
            <a:off x="6436125" y="3387025"/>
            <a:ext cx="874800" cy="2850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" name="Google Shape;146;p22"/>
          <p:cNvSpPr/>
          <p:nvPr/>
        </p:nvSpPr>
        <p:spPr>
          <a:xfrm>
            <a:off x="5474900" y="3679725"/>
            <a:ext cx="2379484" cy="1026257"/>
          </a:xfrm>
          <a:custGeom>
            <a:rect b="b" l="l" r="r" t="t"/>
            <a:pathLst>
              <a:path extrusionOk="0" h="38973" w="93856">
                <a:moveTo>
                  <a:pt x="93856" y="0"/>
                </a:moveTo>
                <a:cubicBezTo>
                  <a:pt x="88244" y="3712"/>
                  <a:pt x="73707" y="18426"/>
                  <a:pt x="60185" y="22270"/>
                </a:cubicBezTo>
                <a:cubicBezTo>
                  <a:pt x="46664" y="26114"/>
                  <a:pt x="22758" y="20282"/>
                  <a:pt x="12727" y="23066"/>
                </a:cubicBezTo>
                <a:cubicBezTo>
                  <a:pt x="2696" y="25850"/>
                  <a:pt x="2121" y="36322"/>
                  <a:pt x="0" y="38973"/>
                </a:cubicBezTo>
              </a:path>
            </a:pathLst>
          </a:cu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47" name="Google Shape;147;p22"/>
          <p:cNvSpPr txBox="1"/>
          <p:nvPr/>
        </p:nvSpPr>
        <p:spPr>
          <a:xfrm>
            <a:off x="4367375" y="2253150"/>
            <a:ext cx="40671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an interface is a type</a:t>
            </a:r>
            <a:endParaRPr sz="1800">
              <a:solidFill>
                <a:srgbClr val="FF0000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f is type </a:t>
            </a:r>
            <a:r>
              <a:rPr b="1" lang="en" sz="1000">
                <a:solidFill>
                  <a:srgbClr val="0000FF"/>
                </a:solidFill>
              </a:rPr>
              <a:t>*File</a:t>
            </a:r>
            <a:r>
              <a:rPr b="1" lang="en" sz="1000">
                <a:solidFill>
                  <a:schemeClr val="dk1"/>
                </a:solidFill>
              </a:rPr>
              <a:t> </a:t>
            </a:r>
            <a:r>
              <a:rPr lang="en" sz="1000">
                <a:solidFill>
                  <a:schemeClr val="dk1"/>
                </a:solidFill>
              </a:rPr>
              <a:t>and type </a:t>
            </a:r>
            <a:r>
              <a:rPr b="1" lang="en" sz="1000">
                <a:solidFill>
                  <a:srgbClr val="0000FF"/>
                </a:solidFill>
              </a:rPr>
              <a:t>reader interface</a:t>
            </a:r>
            <a:endParaRPr b="1" sz="1000">
              <a:solidFill>
                <a:srgbClr val="0000F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ReadAll</a:t>
            </a:r>
            <a:r>
              <a:rPr lang="en" sz="1000"/>
              <a:t> takes type </a:t>
            </a:r>
            <a:r>
              <a:rPr b="1" lang="en" sz="1000">
                <a:solidFill>
                  <a:srgbClr val="0000FF"/>
                </a:solidFill>
              </a:rPr>
              <a:t>reader interface</a:t>
            </a:r>
            <a:r>
              <a:rPr lang="en" sz="1000"/>
              <a:t> as an argument</a:t>
            </a:r>
            <a:endParaRPr b="1" sz="1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3637" y="0"/>
            <a:ext cx="51503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/>
          <p:nvPr/>
        </p:nvSpPr>
        <p:spPr>
          <a:xfrm>
            <a:off x="5044075" y="1610650"/>
            <a:ext cx="477300" cy="353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0"/>
            <a:ext cx="3828950" cy="40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" y="4075975"/>
            <a:ext cx="2705074" cy="106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/>
          <p:nvPr/>
        </p:nvSpPr>
        <p:spPr>
          <a:xfrm rot="5400739">
            <a:off x="8324742" y="3309343"/>
            <a:ext cx="13965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methods of *File</a:t>
            </a:r>
            <a:endParaRPr sz="1200">
              <a:solidFill>
                <a:srgbClr val="FF0000"/>
              </a:solidFill>
            </a:endParaRPr>
          </a:p>
        </p:txBody>
      </p:sp>
      <p:cxnSp>
        <p:nvCxnSpPr>
          <p:cNvPr id="157" name="Google Shape;157;p23"/>
          <p:cNvCxnSpPr/>
          <p:nvPr/>
        </p:nvCxnSpPr>
        <p:spPr>
          <a:xfrm>
            <a:off x="5577925" y="3049600"/>
            <a:ext cx="1894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23"/>
          <p:cNvSpPr/>
          <p:nvPr/>
        </p:nvSpPr>
        <p:spPr>
          <a:xfrm>
            <a:off x="4126975" y="2984746"/>
            <a:ext cx="1424875" cy="1107450"/>
          </a:xfrm>
          <a:custGeom>
            <a:rect b="b" l="l" r="r" t="t"/>
            <a:pathLst>
              <a:path extrusionOk="0" h="44298" w="56995">
                <a:moveTo>
                  <a:pt x="56995" y="1899"/>
                </a:moveTo>
                <a:cubicBezTo>
                  <a:pt x="55257" y="2131"/>
                  <a:pt x="52883" y="3115"/>
                  <a:pt x="46569" y="3289"/>
                </a:cubicBezTo>
                <a:cubicBezTo>
                  <a:pt x="40256" y="3463"/>
                  <a:pt x="26876" y="-3893"/>
                  <a:pt x="19114" y="2942"/>
                </a:cubicBezTo>
                <a:cubicBezTo>
                  <a:pt x="11353" y="9777"/>
                  <a:pt x="3186" y="37405"/>
                  <a:pt x="0" y="44298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59" name="Google Shape;159;p23"/>
          <p:cNvSpPr txBox="1"/>
          <p:nvPr/>
        </p:nvSpPr>
        <p:spPr>
          <a:xfrm rot="683">
            <a:off x="3077275" y="4130250"/>
            <a:ext cx="1510200" cy="76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*File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implements the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reader interface</a:t>
            </a:r>
            <a:endParaRPr sz="1200"/>
          </a:p>
        </p:txBody>
      </p:sp>
      <p:pic>
        <p:nvPicPr>
          <p:cNvPr id="160" name="Google Shape;16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5725" y="3110125"/>
            <a:ext cx="2571751" cy="5338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61" name="Google Shape;161;p23"/>
          <p:cNvCxnSpPr/>
          <p:nvPr/>
        </p:nvCxnSpPr>
        <p:spPr>
          <a:xfrm>
            <a:off x="5674500" y="3467150"/>
            <a:ext cx="2127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23"/>
          <p:cNvSpPr/>
          <p:nvPr/>
        </p:nvSpPr>
        <p:spPr>
          <a:xfrm>
            <a:off x="8508650" y="1652350"/>
            <a:ext cx="356400" cy="3449400"/>
          </a:xfrm>
          <a:prstGeom prst="rightBrace">
            <a:avLst>
              <a:gd fmla="val 268648" name="adj1"/>
              <a:gd fmla="val 50000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3"/>
          <p:cNvSpPr/>
          <p:nvPr/>
        </p:nvSpPr>
        <p:spPr>
          <a:xfrm>
            <a:off x="841775" y="1159950"/>
            <a:ext cx="5508050" cy="695950"/>
          </a:xfrm>
          <a:custGeom>
            <a:rect b="b" l="l" r="r" t="t"/>
            <a:pathLst>
              <a:path extrusionOk="0" h="27838" w="220322">
                <a:moveTo>
                  <a:pt x="0" y="27838"/>
                </a:moveTo>
                <a:cubicBezTo>
                  <a:pt x="530" y="26247"/>
                  <a:pt x="-751" y="20723"/>
                  <a:pt x="3182" y="18293"/>
                </a:cubicBezTo>
                <a:cubicBezTo>
                  <a:pt x="7115" y="15863"/>
                  <a:pt x="14318" y="14626"/>
                  <a:pt x="23597" y="13256"/>
                </a:cubicBezTo>
                <a:cubicBezTo>
                  <a:pt x="32877" y="11886"/>
                  <a:pt x="41316" y="11135"/>
                  <a:pt x="58859" y="10074"/>
                </a:cubicBezTo>
                <a:cubicBezTo>
                  <a:pt x="76402" y="9014"/>
                  <a:pt x="104638" y="7556"/>
                  <a:pt x="128853" y="6893"/>
                </a:cubicBezTo>
                <a:cubicBezTo>
                  <a:pt x="153068" y="6230"/>
                  <a:pt x="188905" y="7247"/>
                  <a:pt x="204150" y="6098"/>
                </a:cubicBezTo>
                <a:cubicBezTo>
                  <a:pt x="219395" y="4949"/>
                  <a:pt x="217627" y="1016"/>
                  <a:pt x="220322" y="0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64" name="Google Shape;164;p23"/>
          <p:cNvSpPr/>
          <p:nvPr/>
        </p:nvSpPr>
        <p:spPr>
          <a:xfrm>
            <a:off x="5091022" y="1140050"/>
            <a:ext cx="1461125" cy="457350"/>
          </a:xfrm>
          <a:custGeom>
            <a:rect b="b" l="l" r="r" t="t"/>
            <a:pathLst>
              <a:path extrusionOk="0" h="18294" w="58445">
                <a:moveTo>
                  <a:pt x="57511" y="0"/>
                </a:moveTo>
                <a:cubicBezTo>
                  <a:pt x="57555" y="2254"/>
                  <a:pt x="59323" y="11003"/>
                  <a:pt x="57776" y="13522"/>
                </a:cubicBezTo>
                <a:cubicBezTo>
                  <a:pt x="56229" y="16041"/>
                  <a:pt x="53313" y="14848"/>
                  <a:pt x="48231" y="15113"/>
                </a:cubicBezTo>
                <a:cubicBezTo>
                  <a:pt x="43149" y="15378"/>
                  <a:pt x="34842" y="15157"/>
                  <a:pt x="27286" y="15113"/>
                </a:cubicBezTo>
                <a:cubicBezTo>
                  <a:pt x="19730" y="15069"/>
                  <a:pt x="7401" y="14317"/>
                  <a:pt x="2894" y="14847"/>
                </a:cubicBezTo>
                <a:cubicBezTo>
                  <a:pt x="-1613" y="15377"/>
                  <a:pt x="685" y="17720"/>
                  <a:pt x="243" y="18294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65" name="Google Shape;165;p23"/>
          <p:cNvSpPr/>
          <p:nvPr/>
        </p:nvSpPr>
        <p:spPr>
          <a:xfrm>
            <a:off x="4301725" y="3142945"/>
            <a:ext cx="1053875" cy="502575"/>
          </a:xfrm>
          <a:custGeom>
            <a:rect b="b" l="l" r="r" t="t"/>
            <a:pathLst>
              <a:path extrusionOk="0" h="20103" w="42155">
                <a:moveTo>
                  <a:pt x="42155" y="2074"/>
                </a:moveTo>
                <a:cubicBezTo>
                  <a:pt x="38399" y="1765"/>
                  <a:pt x="25540" y="-622"/>
                  <a:pt x="19619" y="218"/>
                </a:cubicBezTo>
                <a:cubicBezTo>
                  <a:pt x="13698" y="1058"/>
                  <a:pt x="9898" y="3798"/>
                  <a:pt x="6628" y="7112"/>
                </a:cubicBezTo>
                <a:cubicBezTo>
                  <a:pt x="3358" y="10426"/>
                  <a:pt x="1105" y="17938"/>
                  <a:pt x="0" y="20103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166" name="Google Shape;166;p23"/>
          <p:cNvCxnSpPr/>
          <p:nvPr/>
        </p:nvCxnSpPr>
        <p:spPr>
          <a:xfrm>
            <a:off x="4020225" y="143100"/>
            <a:ext cx="672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io.Reader</a:t>
            </a:r>
            <a:endParaRPr/>
          </a:p>
        </p:txBody>
      </p:sp>
      <p:sp>
        <p:nvSpPr>
          <p:cNvPr id="172" name="Google Shape;172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Reader Interface</a:t>
            </a:r>
            <a:endParaRPr>
              <a:solidFill>
                <a:srgbClr val="000000"/>
              </a:solidFill>
            </a:endParaRPr>
          </a:p>
        </p:txBody>
      </p:sp>
      <p:grpSp>
        <p:nvGrpSpPr>
          <p:cNvPr id="173" name="Google Shape;173;p24"/>
          <p:cNvGrpSpPr/>
          <p:nvPr/>
        </p:nvGrpSpPr>
        <p:grpSpPr>
          <a:xfrm>
            <a:off x="5772538" y="3397088"/>
            <a:ext cx="3305175" cy="1666875"/>
            <a:chOff x="5598688" y="3342338"/>
            <a:chExt cx="3305175" cy="1666875"/>
          </a:xfrm>
        </p:grpSpPr>
        <p:pic>
          <p:nvPicPr>
            <p:cNvPr id="174" name="Google Shape;174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98688" y="3342338"/>
              <a:ext cx="3305175" cy="1666875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175" name="Google Shape;175;p24"/>
            <p:cNvCxnSpPr/>
            <p:nvPr/>
          </p:nvCxnSpPr>
          <p:spPr>
            <a:xfrm>
              <a:off x="5812925" y="3626725"/>
              <a:ext cx="888300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0"/>
            <a:ext cx="6199502" cy="16848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81" name="Google Shape;181;p25"/>
          <p:cNvCxnSpPr/>
          <p:nvPr/>
        </p:nvCxnSpPr>
        <p:spPr>
          <a:xfrm>
            <a:off x="4136000" y="795375"/>
            <a:ext cx="1842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25"/>
          <p:cNvCxnSpPr/>
          <p:nvPr/>
        </p:nvCxnSpPr>
        <p:spPr>
          <a:xfrm>
            <a:off x="46400" y="980950"/>
            <a:ext cx="5700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0"/>
            <a:ext cx="6199502" cy="16848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8" name="Google Shape;188;p26"/>
          <p:cNvSpPr/>
          <p:nvPr/>
        </p:nvSpPr>
        <p:spPr>
          <a:xfrm>
            <a:off x="4063100" y="609800"/>
            <a:ext cx="391200" cy="1857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405" y="2591370"/>
            <a:ext cx="2043920" cy="400855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0" name="Google Shape;19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925" y="1802875"/>
            <a:ext cx="1973440" cy="409665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1" name="Google Shape;19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855" y="2230160"/>
            <a:ext cx="1180540" cy="33478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2" name="Google Shape;192;p26"/>
          <p:cNvSpPr/>
          <p:nvPr/>
        </p:nvSpPr>
        <p:spPr>
          <a:xfrm>
            <a:off x="26525" y="477225"/>
            <a:ext cx="4182400" cy="1266000"/>
          </a:xfrm>
          <a:custGeom>
            <a:rect b="b" l="l" r="r" t="t"/>
            <a:pathLst>
              <a:path extrusionOk="0" h="50640" w="167296">
                <a:moveTo>
                  <a:pt x="167296" y="4773"/>
                </a:moveTo>
                <a:lnTo>
                  <a:pt x="134950" y="265"/>
                </a:lnTo>
                <a:lnTo>
                  <a:pt x="83250" y="0"/>
                </a:lnTo>
                <a:lnTo>
                  <a:pt x="28633" y="3712"/>
                </a:lnTo>
                <a:lnTo>
                  <a:pt x="530" y="5568"/>
                </a:lnTo>
                <a:lnTo>
                  <a:pt x="0" y="17499"/>
                </a:lnTo>
                <a:lnTo>
                  <a:pt x="0" y="44277"/>
                </a:lnTo>
                <a:lnTo>
                  <a:pt x="3711" y="50640"/>
                </a:lnTo>
              </a:path>
            </a:pathLst>
          </a:cu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93" name="Google Shape;193;p26"/>
          <p:cNvSpPr/>
          <p:nvPr/>
        </p:nvSpPr>
        <p:spPr>
          <a:xfrm>
            <a:off x="1849125" y="795250"/>
            <a:ext cx="682800" cy="18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37728" y="5"/>
            <a:ext cx="3006275" cy="355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6"/>
          <p:cNvSpPr/>
          <p:nvPr/>
        </p:nvSpPr>
        <p:spPr>
          <a:xfrm>
            <a:off x="2531975" y="994225"/>
            <a:ext cx="3864204" cy="980773"/>
          </a:xfrm>
          <a:custGeom>
            <a:rect b="b" l="l" r="r" t="t"/>
            <a:pathLst>
              <a:path extrusionOk="0" h="42421" w="156161">
                <a:moveTo>
                  <a:pt x="0" y="0"/>
                </a:moveTo>
                <a:lnTo>
                  <a:pt x="139193" y="8219"/>
                </a:lnTo>
                <a:lnTo>
                  <a:pt x="156161" y="42421"/>
                </a:ln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96" name="Google Shape;196;p26"/>
          <p:cNvSpPr/>
          <p:nvPr/>
        </p:nvSpPr>
        <p:spPr>
          <a:xfrm>
            <a:off x="6018425" y="1199700"/>
            <a:ext cx="437475" cy="1756394"/>
          </a:xfrm>
          <a:custGeom>
            <a:rect b="b" l="l" r="r" t="t"/>
            <a:pathLst>
              <a:path extrusionOk="0" h="76092" w="17499">
                <a:moveTo>
                  <a:pt x="0" y="0"/>
                </a:moveTo>
                <a:lnTo>
                  <a:pt x="17499" y="76092"/>
                </a:ln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97" name="Google Shape;197;p26"/>
          <p:cNvSpPr/>
          <p:nvPr/>
        </p:nvSpPr>
        <p:spPr>
          <a:xfrm>
            <a:off x="6396175" y="1975025"/>
            <a:ext cx="1822800" cy="255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6"/>
          <p:cNvSpPr/>
          <p:nvPr/>
        </p:nvSpPr>
        <p:spPr>
          <a:xfrm>
            <a:off x="6396175" y="2992225"/>
            <a:ext cx="1822800" cy="255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6"/>
          <p:cNvSpPr/>
          <p:nvPr/>
        </p:nvSpPr>
        <p:spPr>
          <a:xfrm>
            <a:off x="6199500" y="0"/>
            <a:ext cx="760200" cy="218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0"/>
            <a:ext cx="6199502" cy="16848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5" name="Google Shape;205;p27"/>
          <p:cNvSpPr/>
          <p:nvPr/>
        </p:nvSpPr>
        <p:spPr>
          <a:xfrm>
            <a:off x="4063100" y="609800"/>
            <a:ext cx="391200" cy="1857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405" y="2591370"/>
            <a:ext cx="2043920" cy="400855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7" name="Google Shape;20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925" y="1802875"/>
            <a:ext cx="1973440" cy="409665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8" name="Google Shape;20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855" y="2230160"/>
            <a:ext cx="1180540" cy="33478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9" name="Google Shape;209;p27"/>
          <p:cNvSpPr/>
          <p:nvPr/>
        </p:nvSpPr>
        <p:spPr>
          <a:xfrm>
            <a:off x="26525" y="477225"/>
            <a:ext cx="4182400" cy="1266000"/>
          </a:xfrm>
          <a:custGeom>
            <a:rect b="b" l="l" r="r" t="t"/>
            <a:pathLst>
              <a:path extrusionOk="0" h="50640" w="167296">
                <a:moveTo>
                  <a:pt x="167296" y="4773"/>
                </a:moveTo>
                <a:lnTo>
                  <a:pt x="134950" y="265"/>
                </a:lnTo>
                <a:lnTo>
                  <a:pt x="83250" y="0"/>
                </a:lnTo>
                <a:lnTo>
                  <a:pt x="28633" y="3712"/>
                </a:lnTo>
                <a:lnTo>
                  <a:pt x="530" y="5568"/>
                </a:lnTo>
                <a:lnTo>
                  <a:pt x="0" y="17499"/>
                </a:lnTo>
                <a:lnTo>
                  <a:pt x="0" y="44277"/>
                </a:lnTo>
                <a:lnTo>
                  <a:pt x="3711" y="50640"/>
                </a:lnTo>
              </a:path>
            </a:pathLst>
          </a:cu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10" name="Google Shape;210;p27"/>
          <p:cNvSpPr/>
          <p:nvPr/>
        </p:nvSpPr>
        <p:spPr>
          <a:xfrm>
            <a:off x="1849125" y="795250"/>
            <a:ext cx="682800" cy="18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37728" y="5"/>
            <a:ext cx="3006275" cy="355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7"/>
          <p:cNvSpPr/>
          <p:nvPr/>
        </p:nvSpPr>
        <p:spPr>
          <a:xfrm>
            <a:off x="2531975" y="994225"/>
            <a:ext cx="3864204" cy="980773"/>
          </a:xfrm>
          <a:custGeom>
            <a:rect b="b" l="l" r="r" t="t"/>
            <a:pathLst>
              <a:path extrusionOk="0" h="42421" w="156161">
                <a:moveTo>
                  <a:pt x="0" y="0"/>
                </a:moveTo>
                <a:lnTo>
                  <a:pt x="139193" y="8219"/>
                </a:lnTo>
                <a:lnTo>
                  <a:pt x="156161" y="42421"/>
                </a:ln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13" name="Google Shape;213;p27"/>
          <p:cNvSpPr/>
          <p:nvPr/>
        </p:nvSpPr>
        <p:spPr>
          <a:xfrm>
            <a:off x="6018425" y="1199700"/>
            <a:ext cx="437475" cy="1756394"/>
          </a:xfrm>
          <a:custGeom>
            <a:rect b="b" l="l" r="r" t="t"/>
            <a:pathLst>
              <a:path extrusionOk="0" h="76092" w="17499">
                <a:moveTo>
                  <a:pt x="0" y="0"/>
                </a:moveTo>
                <a:lnTo>
                  <a:pt x="17499" y="76092"/>
                </a:ln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14" name="Google Shape;214;p27"/>
          <p:cNvSpPr/>
          <p:nvPr/>
        </p:nvSpPr>
        <p:spPr>
          <a:xfrm>
            <a:off x="6396175" y="1975025"/>
            <a:ext cx="1822800" cy="255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7"/>
          <p:cNvSpPr/>
          <p:nvPr/>
        </p:nvSpPr>
        <p:spPr>
          <a:xfrm>
            <a:off x="6396175" y="2992225"/>
            <a:ext cx="1822800" cy="255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7"/>
          <p:cNvSpPr/>
          <p:nvPr/>
        </p:nvSpPr>
        <p:spPr>
          <a:xfrm>
            <a:off x="6199500" y="0"/>
            <a:ext cx="760200" cy="218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27"/>
          <p:cNvPicPr preferRelativeResize="0"/>
          <p:nvPr/>
        </p:nvPicPr>
        <p:blipFill rotWithShape="1">
          <a:blip r:embed="rId8">
            <a:alphaModFix/>
          </a:blip>
          <a:srcRect b="64175" l="0" r="0" t="0"/>
          <a:stretch/>
        </p:blipFill>
        <p:spPr>
          <a:xfrm>
            <a:off x="660986" y="3586675"/>
            <a:ext cx="6219042" cy="1417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" name="Google Shape;218;p27"/>
          <p:cNvCxnSpPr/>
          <p:nvPr/>
        </p:nvCxnSpPr>
        <p:spPr>
          <a:xfrm rot="10800000">
            <a:off x="1335848" y="4301829"/>
            <a:ext cx="1871700" cy="401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9" name="Google Shape;219;p27"/>
          <p:cNvSpPr/>
          <p:nvPr/>
        </p:nvSpPr>
        <p:spPr>
          <a:xfrm>
            <a:off x="503725" y="3849858"/>
            <a:ext cx="926064" cy="846365"/>
          </a:xfrm>
          <a:custGeom>
            <a:rect b="b" l="l" r="r" t="t"/>
            <a:pathLst>
              <a:path extrusionOk="0" h="44007" w="48151">
                <a:moveTo>
                  <a:pt x="21028" y="44007"/>
                </a:moveTo>
                <a:cubicBezTo>
                  <a:pt x="20970" y="42675"/>
                  <a:pt x="23345" y="38156"/>
                  <a:pt x="20681" y="36013"/>
                </a:cubicBezTo>
                <a:cubicBezTo>
                  <a:pt x="18017" y="33870"/>
                  <a:pt x="8344" y="35550"/>
                  <a:pt x="5042" y="31148"/>
                </a:cubicBezTo>
                <a:cubicBezTo>
                  <a:pt x="1740" y="26746"/>
                  <a:pt x="-1620" y="14756"/>
                  <a:pt x="871" y="9601"/>
                </a:cubicBezTo>
                <a:cubicBezTo>
                  <a:pt x="3362" y="4446"/>
                  <a:pt x="12688" y="1086"/>
                  <a:pt x="19986" y="217"/>
                </a:cubicBezTo>
                <a:cubicBezTo>
                  <a:pt x="27284" y="-652"/>
                  <a:pt x="39969" y="3114"/>
                  <a:pt x="44661" y="4388"/>
                </a:cubicBezTo>
                <a:cubicBezTo>
                  <a:pt x="49353" y="5662"/>
                  <a:pt x="47557" y="7284"/>
                  <a:pt x="48136" y="7863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20" name="Google Shape;220;p27"/>
          <p:cNvSpPr txBox="1"/>
          <p:nvPr/>
        </p:nvSpPr>
        <p:spPr>
          <a:xfrm>
            <a:off x="3421450" y="4001725"/>
            <a:ext cx="39093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Any type with this method, implements reader interface</a:t>
            </a:r>
            <a:endParaRPr sz="1200"/>
          </a:p>
        </p:txBody>
      </p:sp>
      <p:sp>
        <p:nvSpPr>
          <p:cNvPr id="221" name="Google Shape;221;p27"/>
          <p:cNvSpPr/>
          <p:nvPr/>
        </p:nvSpPr>
        <p:spPr>
          <a:xfrm>
            <a:off x="3353875" y="4261951"/>
            <a:ext cx="1533109" cy="114156"/>
          </a:xfrm>
          <a:custGeom>
            <a:rect b="b" l="l" r="r" t="t"/>
            <a:pathLst>
              <a:path extrusionOk="0" h="8383" w="65336">
                <a:moveTo>
                  <a:pt x="65336" y="0"/>
                </a:moveTo>
                <a:cubicBezTo>
                  <a:pt x="64004" y="1390"/>
                  <a:pt x="68232" y="8166"/>
                  <a:pt x="57343" y="8340"/>
                </a:cubicBezTo>
                <a:cubicBezTo>
                  <a:pt x="46454" y="8514"/>
                  <a:pt x="9557" y="2258"/>
                  <a:pt x="0" y="1042"/>
                </a:cubicBezTo>
              </a:path>
            </a:pathLst>
          </a:cu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oogle Shape;226;p28"/>
          <p:cNvGrpSpPr/>
          <p:nvPr/>
        </p:nvGrpSpPr>
        <p:grpSpPr>
          <a:xfrm>
            <a:off x="2449046" y="2040975"/>
            <a:ext cx="4787625" cy="1498175"/>
            <a:chOff x="328046" y="2326413"/>
            <a:chExt cx="4787625" cy="1498175"/>
          </a:xfrm>
        </p:grpSpPr>
        <p:pic>
          <p:nvPicPr>
            <p:cNvPr id="227" name="Google Shape;227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8046" y="2326413"/>
              <a:ext cx="4787625" cy="1498175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228" name="Google Shape;228;p28"/>
            <p:cNvCxnSpPr/>
            <p:nvPr/>
          </p:nvCxnSpPr>
          <p:spPr>
            <a:xfrm>
              <a:off x="888025" y="2903000"/>
              <a:ext cx="596700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9" name="Google Shape;229;p28"/>
            <p:cNvSpPr/>
            <p:nvPr/>
          </p:nvSpPr>
          <p:spPr>
            <a:xfrm>
              <a:off x="503900" y="2326425"/>
              <a:ext cx="874800" cy="218700"/>
            </a:xfrm>
            <a:prstGeom prst="rect">
              <a:avLst/>
            </a:prstGeom>
            <a:noFill/>
            <a:ln cap="flat" cmpd="sng" w="1905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" name="Google Shape;230;p28"/>
          <p:cNvGrpSpPr/>
          <p:nvPr/>
        </p:nvGrpSpPr>
        <p:grpSpPr>
          <a:xfrm>
            <a:off x="5766513" y="3699388"/>
            <a:ext cx="3248025" cy="1323975"/>
            <a:chOff x="5342313" y="670288"/>
            <a:chExt cx="3248025" cy="1323975"/>
          </a:xfrm>
        </p:grpSpPr>
        <p:grpSp>
          <p:nvGrpSpPr>
            <p:cNvPr id="231" name="Google Shape;231;p28"/>
            <p:cNvGrpSpPr/>
            <p:nvPr/>
          </p:nvGrpSpPr>
          <p:grpSpPr>
            <a:xfrm>
              <a:off x="5342313" y="670288"/>
              <a:ext cx="3248025" cy="1323975"/>
              <a:chOff x="4812063" y="942063"/>
              <a:chExt cx="3248025" cy="1323975"/>
            </a:xfrm>
          </p:grpSpPr>
          <p:pic>
            <p:nvPicPr>
              <p:cNvPr id="232" name="Google Shape;232;p2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812063" y="942063"/>
                <a:ext cx="3248025" cy="1323975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cxnSp>
            <p:nvCxnSpPr>
              <p:cNvPr id="233" name="Google Shape;233;p28"/>
              <p:cNvCxnSpPr/>
              <p:nvPr/>
            </p:nvCxnSpPr>
            <p:spPr>
              <a:xfrm>
                <a:off x="6044875" y="2147500"/>
                <a:ext cx="6828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234" name="Google Shape;234;p28"/>
            <p:cNvSpPr/>
            <p:nvPr/>
          </p:nvSpPr>
          <p:spPr>
            <a:xfrm>
              <a:off x="5342325" y="670300"/>
              <a:ext cx="1299300" cy="218700"/>
            </a:xfrm>
            <a:prstGeom prst="rect">
              <a:avLst/>
            </a:prstGeom>
            <a:noFill/>
            <a:ln cap="flat" cmpd="sng" w="1905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5" name="Google Shape;235;p28"/>
          <p:cNvGrpSpPr/>
          <p:nvPr/>
        </p:nvGrpSpPr>
        <p:grpSpPr>
          <a:xfrm>
            <a:off x="243113" y="213838"/>
            <a:ext cx="3305175" cy="1666875"/>
            <a:chOff x="5512538" y="3103738"/>
            <a:chExt cx="3305175" cy="1666875"/>
          </a:xfrm>
        </p:grpSpPr>
        <p:pic>
          <p:nvPicPr>
            <p:cNvPr id="236" name="Google Shape;236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12538" y="3103738"/>
              <a:ext cx="3305175" cy="1666875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37" name="Google Shape;237;p28"/>
            <p:cNvSpPr/>
            <p:nvPr/>
          </p:nvSpPr>
          <p:spPr>
            <a:xfrm>
              <a:off x="5804175" y="3195600"/>
              <a:ext cx="923400" cy="218700"/>
            </a:xfrm>
            <a:prstGeom prst="rect">
              <a:avLst/>
            </a:prstGeom>
            <a:noFill/>
            <a:ln cap="flat" cmpd="sng" w="1905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8" name="Google Shape;238;p28"/>
            <p:cNvCxnSpPr/>
            <p:nvPr/>
          </p:nvCxnSpPr>
          <p:spPr>
            <a:xfrm>
              <a:off x="6210425" y="3937188"/>
              <a:ext cx="782400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39" name="Google Shape;239;p28"/>
          <p:cNvSpPr txBox="1"/>
          <p:nvPr/>
        </p:nvSpPr>
        <p:spPr>
          <a:xfrm>
            <a:off x="4225491" y="505156"/>
            <a:ext cx="27396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Different packages can have funcs with the same name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9"/>
          <p:cNvGrpSpPr/>
          <p:nvPr/>
        </p:nvGrpSpPr>
        <p:grpSpPr>
          <a:xfrm>
            <a:off x="2449046" y="2040975"/>
            <a:ext cx="4787625" cy="1498175"/>
            <a:chOff x="328046" y="2326413"/>
            <a:chExt cx="4787625" cy="1498175"/>
          </a:xfrm>
        </p:grpSpPr>
        <p:pic>
          <p:nvPicPr>
            <p:cNvPr id="245" name="Google Shape;245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8046" y="2326413"/>
              <a:ext cx="4787625" cy="1498175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246" name="Google Shape;246;p29"/>
            <p:cNvCxnSpPr/>
            <p:nvPr/>
          </p:nvCxnSpPr>
          <p:spPr>
            <a:xfrm>
              <a:off x="888025" y="2903000"/>
              <a:ext cx="596700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7" name="Google Shape;247;p29"/>
            <p:cNvSpPr/>
            <p:nvPr/>
          </p:nvSpPr>
          <p:spPr>
            <a:xfrm>
              <a:off x="503900" y="2326425"/>
              <a:ext cx="874800" cy="218700"/>
            </a:xfrm>
            <a:prstGeom prst="rect">
              <a:avLst/>
            </a:prstGeom>
            <a:noFill/>
            <a:ln cap="flat" cmpd="sng" w="1905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" name="Google Shape;248;p29"/>
          <p:cNvGrpSpPr/>
          <p:nvPr/>
        </p:nvGrpSpPr>
        <p:grpSpPr>
          <a:xfrm>
            <a:off x="5766513" y="3699388"/>
            <a:ext cx="3248025" cy="1323975"/>
            <a:chOff x="5342313" y="670288"/>
            <a:chExt cx="3248025" cy="1323975"/>
          </a:xfrm>
        </p:grpSpPr>
        <p:grpSp>
          <p:nvGrpSpPr>
            <p:cNvPr id="249" name="Google Shape;249;p29"/>
            <p:cNvGrpSpPr/>
            <p:nvPr/>
          </p:nvGrpSpPr>
          <p:grpSpPr>
            <a:xfrm>
              <a:off x="5342313" y="670288"/>
              <a:ext cx="3248025" cy="1323975"/>
              <a:chOff x="4812063" y="942063"/>
              <a:chExt cx="3248025" cy="1323975"/>
            </a:xfrm>
          </p:grpSpPr>
          <p:pic>
            <p:nvPicPr>
              <p:cNvPr id="250" name="Google Shape;250;p2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812063" y="942063"/>
                <a:ext cx="3248025" cy="1323975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cxnSp>
            <p:nvCxnSpPr>
              <p:cNvPr id="251" name="Google Shape;251;p29"/>
              <p:cNvCxnSpPr/>
              <p:nvPr/>
            </p:nvCxnSpPr>
            <p:spPr>
              <a:xfrm>
                <a:off x="6044875" y="2147500"/>
                <a:ext cx="6828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252" name="Google Shape;252;p29"/>
            <p:cNvSpPr/>
            <p:nvPr/>
          </p:nvSpPr>
          <p:spPr>
            <a:xfrm>
              <a:off x="5342325" y="670300"/>
              <a:ext cx="1299300" cy="218700"/>
            </a:xfrm>
            <a:prstGeom prst="rect">
              <a:avLst/>
            </a:prstGeom>
            <a:noFill/>
            <a:ln cap="flat" cmpd="sng" w="1905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" name="Google Shape;253;p29"/>
          <p:cNvGrpSpPr/>
          <p:nvPr/>
        </p:nvGrpSpPr>
        <p:grpSpPr>
          <a:xfrm>
            <a:off x="243113" y="213838"/>
            <a:ext cx="3305175" cy="1666875"/>
            <a:chOff x="5512538" y="3103738"/>
            <a:chExt cx="3305175" cy="1666875"/>
          </a:xfrm>
        </p:grpSpPr>
        <p:pic>
          <p:nvPicPr>
            <p:cNvPr id="254" name="Google Shape;254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12538" y="3103738"/>
              <a:ext cx="3305175" cy="1666875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55" name="Google Shape;255;p29"/>
            <p:cNvSpPr/>
            <p:nvPr/>
          </p:nvSpPr>
          <p:spPr>
            <a:xfrm>
              <a:off x="5804175" y="3195600"/>
              <a:ext cx="923400" cy="218700"/>
            </a:xfrm>
            <a:prstGeom prst="rect">
              <a:avLst/>
            </a:prstGeom>
            <a:noFill/>
            <a:ln cap="flat" cmpd="sng" w="19050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6" name="Google Shape;256;p29"/>
            <p:cNvCxnSpPr/>
            <p:nvPr/>
          </p:nvCxnSpPr>
          <p:spPr>
            <a:xfrm>
              <a:off x="6210425" y="3937188"/>
              <a:ext cx="782400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7" name="Google Shape;257;p29"/>
          <p:cNvSpPr txBox="1"/>
          <p:nvPr/>
        </p:nvSpPr>
        <p:spPr>
          <a:xfrm>
            <a:off x="4225491" y="505156"/>
            <a:ext cx="27396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Different packages can have funcs with the same name</a:t>
            </a:r>
            <a:endParaRPr sz="1800">
              <a:solidFill>
                <a:srgbClr val="FF0000"/>
              </a:solidFill>
            </a:endParaRPr>
          </a:p>
        </p:txBody>
      </p:sp>
      <p:pic>
        <p:nvPicPr>
          <p:cNvPr id="258" name="Google Shape;25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095839"/>
            <a:ext cx="2449051" cy="204766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9" name="Google Shape;259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06599" y="-1"/>
            <a:ext cx="2237400" cy="777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0" name="Google Shape;260;p29"/>
          <p:cNvSpPr/>
          <p:nvPr/>
        </p:nvSpPr>
        <p:spPr>
          <a:xfrm>
            <a:off x="33200" y="3068313"/>
            <a:ext cx="874800" cy="2187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9"/>
          <p:cNvSpPr/>
          <p:nvPr/>
        </p:nvSpPr>
        <p:spPr>
          <a:xfrm>
            <a:off x="6906600" y="0"/>
            <a:ext cx="1179900" cy="2187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2" name="Google Shape;262;p29"/>
          <p:cNvCxnSpPr/>
          <p:nvPr/>
        </p:nvCxnSpPr>
        <p:spPr>
          <a:xfrm>
            <a:off x="172250" y="3492438"/>
            <a:ext cx="5967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29"/>
          <p:cNvCxnSpPr/>
          <p:nvPr/>
        </p:nvCxnSpPr>
        <p:spPr>
          <a:xfrm>
            <a:off x="7045675" y="450037"/>
            <a:ext cx="5967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io.Reader</a:t>
            </a:r>
            <a:endParaRPr/>
          </a:p>
        </p:txBody>
      </p:sp>
      <p:sp>
        <p:nvSpPr>
          <p:cNvPr id="269" name="Google Shape;269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Reader Interface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70" name="Google Shape;270;p30"/>
          <p:cNvSpPr txBox="1"/>
          <p:nvPr/>
        </p:nvSpPr>
        <p:spPr>
          <a:xfrm rot="-1800005">
            <a:off x="-104093" y="913856"/>
            <a:ext cx="3817790" cy="6070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What does it take for a type to implement the reader interface?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io.Reader</a:t>
            </a:r>
            <a:endParaRPr/>
          </a:p>
        </p:txBody>
      </p:sp>
      <p:sp>
        <p:nvSpPr>
          <p:cNvPr id="276" name="Google Shape;276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Reader Interface</a:t>
            </a:r>
            <a:endParaRPr>
              <a:solidFill>
                <a:srgbClr val="000000"/>
              </a:solidFill>
            </a:endParaRPr>
          </a:p>
        </p:txBody>
      </p:sp>
      <p:grpSp>
        <p:nvGrpSpPr>
          <p:cNvPr id="277" name="Google Shape;277;p31"/>
          <p:cNvGrpSpPr/>
          <p:nvPr/>
        </p:nvGrpSpPr>
        <p:grpSpPr>
          <a:xfrm>
            <a:off x="5772538" y="3397088"/>
            <a:ext cx="3305175" cy="1666875"/>
            <a:chOff x="5598688" y="3342338"/>
            <a:chExt cx="3305175" cy="1666875"/>
          </a:xfrm>
        </p:grpSpPr>
        <p:pic>
          <p:nvPicPr>
            <p:cNvPr id="278" name="Google Shape;278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98688" y="3342338"/>
              <a:ext cx="3305175" cy="1666875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279" name="Google Shape;279;p31"/>
            <p:cNvCxnSpPr/>
            <p:nvPr/>
          </p:nvCxnSpPr>
          <p:spPr>
            <a:xfrm>
              <a:off x="5812925" y="3626725"/>
              <a:ext cx="888300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80" name="Google Shape;280;p31"/>
          <p:cNvSpPr txBox="1"/>
          <p:nvPr/>
        </p:nvSpPr>
        <p:spPr>
          <a:xfrm rot="-1800005">
            <a:off x="-104093" y="913856"/>
            <a:ext cx="3817790" cy="6070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What does it take for a type to implement the reader interface?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you know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readers and writers?</a:t>
            </a:r>
            <a:endParaRPr/>
          </a:p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“readers” and “writers”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from “reading” and “writing”?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8194" y="0"/>
            <a:ext cx="7685813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6" name="Google Shape;286;p32"/>
          <p:cNvSpPr/>
          <p:nvPr/>
        </p:nvSpPr>
        <p:spPr>
          <a:xfrm>
            <a:off x="5905750" y="4918150"/>
            <a:ext cx="3075600" cy="172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2"/>
          <p:cNvSpPr/>
          <p:nvPr/>
        </p:nvSpPr>
        <p:spPr>
          <a:xfrm>
            <a:off x="2081225" y="0"/>
            <a:ext cx="4553700" cy="172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2"/>
          <p:cNvSpPr txBox="1"/>
          <p:nvPr/>
        </p:nvSpPr>
        <p:spPr>
          <a:xfrm>
            <a:off x="0" y="1166550"/>
            <a:ext cx="4368000" cy="10737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Who implements the </a:t>
            </a:r>
            <a:r>
              <a:rPr b="1" lang="en" sz="3000">
                <a:solidFill>
                  <a:srgbClr val="0000FF"/>
                </a:solidFill>
              </a:rPr>
              <a:t>io.Reader</a:t>
            </a:r>
            <a:r>
              <a:rPr lang="en" sz="3000"/>
              <a:t> interface?</a:t>
            </a:r>
            <a:endParaRPr sz="3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1100" y="1121625"/>
            <a:ext cx="4672900" cy="402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31901"/>
            <a:ext cx="4471099" cy="2002949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3"/>
          <p:cNvSpPr txBox="1"/>
          <p:nvPr/>
        </p:nvSpPr>
        <p:spPr>
          <a:xfrm>
            <a:off x="0" y="1166550"/>
            <a:ext cx="4368000" cy="10737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Who implements the </a:t>
            </a:r>
            <a:r>
              <a:rPr b="1" lang="en" sz="3000">
                <a:solidFill>
                  <a:srgbClr val="0000FF"/>
                </a:solidFill>
              </a:rPr>
              <a:t>io.Reader</a:t>
            </a:r>
            <a:r>
              <a:rPr lang="en" sz="3000"/>
              <a:t> interface?</a:t>
            </a:r>
            <a:endParaRPr sz="3000"/>
          </a:p>
        </p:txBody>
      </p:sp>
      <p:sp>
        <p:nvSpPr>
          <p:cNvPr id="296" name="Google Shape;296;p33"/>
          <p:cNvSpPr/>
          <p:nvPr/>
        </p:nvSpPr>
        <p:spPr>
          <a:xfrm>
            <a:off x="4407775" y="1259350"/>
            <a:ext cx="3075600" cy="1722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3"/>
          <p:cNvSpPr/>
          <p:nvPr/>
        </p:nvSpPr>
        <p:spPr>
          <a:xfrm>
            <a:off x="0" y="2331900"/>
            <a:ext cx="3075600" cy="1722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2448" y="3311950"/>
            <a:ext cx="3831824" cy="1831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3" name="Google Shape;30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7600" y="0"/>
            <a:ext cx="3556400" cy="1039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4" name="Google Shape;30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257496"/>
            <a:ext cx="4610850" cy="1417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5" name="Google Shape;305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-5"/>
            <a:ext cx="4783525" cy="1957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6" name="Google Shape;306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46870" y="264975"/>
            <a:ext cx="2250250" cy="11866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7" name="Google Shape;307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36038" y="2434350"/>
            <a:ext cx="4271924" cy="8353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8" name="Google Shape;308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3025" y="1724050"/>
            <a:ext cx="2972100" cy="533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9" name="Google Shape;309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55121" y="1562891"/>
            <a:ext cx="3033750" cy="76013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0" name="Google Shape;310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2" y="3674797"/>
            <a:ext cx="2926975" cy="1477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1" name="Google Shape;311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800075" y="4066448"/>
            <a:ext cx="2972100" cy="107705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2" name="Google Shape;312;p34"/>
          <p:cNvSpPr txBox="1"/>
          <p:nvPr/>
        </p:nvSpPr>
        <p:spPr>
          <a:xfrm>
            <a:off x="6231225" y="1392325"/>
            <a:ext cx="2809800" cy="7602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These types implement the </a:t>
            </a:r>
            <a:r>
              <a:rPr b="1" lang="en" sz="1800">
                <a:solidFill>
                  <a:srgbClr val="0000FF"/>
                </a:solidFill>
              </a:rPr>
              <a:t>io.Reader</a:t>
            </a:r>
            <a:r>
              <a:rPr lang="en" sz="1800"/>
              <a:t> interface</a:t>
            </a:r>
            <a:endParaRPr sz="1800"/>
          </a:p>
        </p:txBody>
      </p:sp>
      <p:sp>
        <p:nvSpPr>
          <p:cNvPr id="313" name="Google Shape;313;p34"/>
          <p:cNvSpPr/>
          <p:nvPr/>
        </p:nvSpPr>
        <p:spPr>
          <a:xfrm>
            <a:off x="39775" y="26525"/>
            <a:ext cx="1020600" cy="172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4"/>
          <p:cNvSpPr/>
          <p:nvPr/>
        </p:nvSpPr>
        <p:spPr>
          <a:xfrm>
            <a:off x="39775" y="2257500"/>
            <a:ext cx="1020600" cy="208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4"/>
          <p:cNvSpPr/>
          <p:nvPr/>
        </p:nvSpPr>
        <p:spPr>
          <a:xfrm>
            <a:off x="5560975" y="-18550"/>
            <a:ext cx="1020600" cy="172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4"/>
          <p:cNvSpPr/>
          <p:nvPr/>
        </p:nvSpPr>
        <p:spPr>
          <a:xfrm>
            <a:off x="3492950" y="262125"/>
            <a:ext cx="1020600" cy="208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4"/>
          <p:cNvSpPr/>
          <p:nvPr/>
        </p:nvSpPr>
        <p:spPr>
          <a:xfrm>
            <a:off x="5401800" y="3380975"/>
            <a:ext cx="1020600" cy="172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4"/>
          <p:cNvSpPr/>
          <p:nvPr/>
        </p:nvSpPr>
        <p:spPr>
          <a:xfrm>
            <a:off x="3492950" y="4066450"/>
            <a:ext cx="1020600" cy="172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4"/>
          <p:cNvSpPr/>
          <p:nvPr/>
        </p:nvSpPr>
        <p:spPr>
          <a:xfrm>
            <a:off x="993950" y="3704875"/>
            <a:ext cx="1020600" cy="172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0"/>
            <a:ext cx="3154200" cy="2055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5" name="Google Shape;32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6621" y="2580396"/>
            <a:ext cx="3327376" cy="2563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6" name="Google Shape;32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151000"/>
            <a:ext cx="3367124" cy="1992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7" name="Google Shape;32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76875" y="0"/>
            <a:ext cx="3367125" cy="171195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8" name="Google Shape;328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27725" y="1226221"/>
            <a:ext cx="3102549" cy="21342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9" name="Google Shape;329;p35"/>
          <p:cNvSpPr txBox="1"/>
          <p:nvPr/>
        </p:nvSpPr>
        <p:spPr>
          <a:xfrm>
            <a:off x="3301975" y="470650"/>
            <a:ext cx="22071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All very different code ...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30" name="Google Shape;330;p35"/>
          <p:cNvSpPr txBox="1"/>
          <p:nvPr/>
        </p:nvSpPr>
        <p:spPr>
          <a:xfrm>
            <a:off x="79550" y="2121000"/>
            <a:ext cx="2449500" cy="1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… yet all of this code begins and ends in the same way ...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331" name="Google Shape;331;p35"/>
          <p:cNvSpPr txBox="1"/>
          <p:nvPr/>
        </p:nvSpPr>
        <p:spPr>
          <a:xfrm>
            <a:off x="6255575" y="1882400"/>
            <a:ext cx="24495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…  take a slice of bytes and read it, then return the number of bytes read and error status ...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332" name="Google Shape;332;p35"/>
          <p:cNvSpPr txBox="1"/>
          <p:nvPr/>
        </p:nvSpPr>
        <p:spPr>
          <a:xfrm>
            <a:off x="3367050" y="3314100"/>
            <a:ext cx="2449500" cy="18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</a:rPr>
              <a:t>… the </a:t>
            </a:r>
            <a:r>
              <a:rPr b="1" lang="en" sz="800">
                <a:solidFill>
                  <a:srgbClr val="FF0000"/>
                </a:solidFill>
              </a:rPr>
              <a:t>interface</a:t>
            </a:r>
            <a:r>
              <a:rPr lang="en" sz="800">
                <a:solidFill>
                  <a:srgbClr val="FF0000"/>
                </a:solidFill>
              </a:rPr>
              <a:t> is this commonality …</a:t>
            </a:r>
            <a:endParaRPr sz="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</a:rPr>
              <a:t>… there is a common </a:t>
            </a:r>
            <a:r>
              <a:rPr b="1" lang="en" sz="800">
                <a:solidFill>
                  <a:srgbClr val="FF0000"/>
                </a:solidFill>
              </a:rPr>
              <a:t>interface</a:t>
            </a:r>
            <a:r>
              <a:rPr lang="en" sz="800">
                <a:solidFill>
                  <a:srgbClr val="FF0000"/>
                </a:solidFill>
              </a:rPr>
              <a:t> …</a:t>
            </a:r>
            <a:endParaRPr sz="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</a:rPr>
              <a:t>… any func that knows how to use this read method ... can receive any of these types which have this read method …</a:t>
            </a:r>
            <a:endParaRPr sz="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</a:rPr>
              <a:t>… we create an </a:t>
            </a:r>
            <a:r>
              <a:rPr b="1" lang="en" sz="800">
                <a:solidFill>
                  <a:srgbClr val="FF0000"/>
                </a:solidFill>
              </a:rPr>
              <a:t>interface</a:t>
            </a:r>
            <a:r>
              <a:rPr lang="en" sz="800">
                <a:solidFill>
                  <a:srgbClr val="FF0000"/>
                </a:solidFill>
              </a:rPr>
              <a:t> type, </a:t>
            </a:r>
            <a:endParaRPr sz="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</a:rPr>
              <a:t>which all of these other types can match </a:t>
            </a:r>
            <a:endParaRPr sz="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</a:rPr>
              <a:t>if they have the common </a:t>
            </a:r>
            <a:r>
              <a:rPr b="1" lang="en" sz="800">
                <a:solidFill>
                  <a:srgbClr val="FF0000"/>
                </a:solidFill>
              </a:rPr>
              <a:t>interface,</a:t>
            </a:r>
            <a:endParaRPr b="1" sz="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</a:rPr>
              <a:t>in this case, the read method …</a:t>
            </a:r>
            <a:endParaRPr sz="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</a:rPr>
              <a:t>this is how interfaces work … an interface has been created ...</a:t>
            </a:r>
            <a:endParaRPr sz="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</a:rPr>
              <a:t> </a:t>
            </a:r>
            <a:endParaRPr sz="800">
              <a:solidFill>
                <a:srgbClr val="FF0000"/>
              </a:solidFill>
            </a:endParaRPr>
          </a:p>
        </p:txBody>
      </p:sp>
      <p:sp>
        <p:nvSpPr>
          <p:cNvPr id="333" name="Google Shape;333;p35"/>
          <p:cNvSpPr/>
          <p:nvPr/>
        </p:nvSpPr>
        <p:spPr>
          <a:xfrm>
            <a:off x="63571" y="762250"/>
            <a:ext cx="5545800" cy="1478100"/>
          </a:xfrm>
          <a:custGeom>
            <a:rect b="b" l="l" r="r" t="t"/>
            <a:pathLst>
              <a:path extrusionOk="0" h="59124" w="221832">
                <a:moveTo>
                  <a:pt x="211946" y="0"/>
                </a:moveTo>
                <a:cubicBezTo>
                  <a:pt x="212211" y="795"/>
                  <a:pt x="232936" y="1944"/>
                  <a:pt x="213537" y="4772"/>
                </a:cubicBezTo>
                <a:cubicBezTo>
                  <a:pt x="194139" y="7600"/>
                  <a:pt x="115661" y="10870"/>
                  <a:pt x="95555" y="16968"/>
                </a:cubicBezTo>
                <a:cubicBezTo>
                  <a:pt x="75449" y="23066"/>
                  <a:pt x="107750" y="35969"/>
                  <a:pt x="92903" y="41360"/>
                </a:cubicBezTo>
                <a:cubicBezTo>
                  <a:pt x="78056" y="46751"/>
                  <a:pt x="20876" y="46353"/>
                  <a:pt x="6471" y="49314"/>
                </a:cubicBezTo>
                <a:cubicBezTo>
                  <a:pt x="-7934" y="52275"/>
                  <a:pt x="6471" y="57489"/>
                  <a:pt x="6471" y="59124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34" name="Google Shape;334;p35"/>
          <p:cNvSpPr/>
          <p:nvPr/>
        </p:nvSpPr>
        <p:spPr>
          <a:xfrm>
            <a:off x="1365425" y="1398550"/>
            <a:ext cx="1451575" cy="1186500"/>
          </a:xfrm>
          <a:custGeom>
            <a:rect b="b" l="l" r="r" t="t"/>
            <a:pathLst>
              <a:path extrusionOk="0" h="47460" w="58063">
                <a:moveTo>
                  <a:pt x="0" y="42421"/>
                </a:moveTo>
                <a:cubicBezTo>
                  <a:pt x="3270" y="43216"/>
                  <a:pt x="10428" y="48696"/>
                  <a:pt x="19619" y="47193"/>
                </a:cubicBezTo>
                <a:cubicBezTo>
                  <a:pt x="28810" y="45691"/>
                  <a:pt x="50197" y="40123"/>
                  <a:pt x="55146" y="33406"/>
                </a:cubicBezTo>
                <a:cubicBezTo>
                  <a:pt x="60095" y="26690"/>
                  <a:pt x="48828" y="12462"/>
                  <a:pt x="49314" y="6894"/>
                </a:cubicBezTo>
                <a:cubicBezTo>
                  <a:pt x="49800" y="1326"/>
                  <a:pt x="56605" y="1149"/>
                  <a:pt x="58063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35" name="Google Shape;335;p35"/>
          <p:cNvSpPr/>
          <p:nvPr/>
        </p:nvSpPr>
        <p:spPr>
          <a:xfrm>
            <a:off x="5680375" y="1372050"/>
            <a:ext cx="576675" cy="676075"/>
          </a:xfrm>
          <a:custGeom>
            <a:rect b="b" l="l" r="r" t="t"/>
            <a:pathLst>
              <a:path extrusionOk="0" h="27043" w="23067">
                <a:moveTo>
                  <a:pt x="0" y="0"/>
                </a:moveTo>
                <a:cubicBezTo>
                  <a:pt x="2740" y="972"/>
                  <a:pt x="14891" y="2563"/>
                  <a:pt x="16438" y="5833"/>
                </a:cubicBezTo>
                <a:cubicBezTo>
                  <a:pt x="17985" y="9103"/>
                  <a:pt x="8175" y="16084"/>
                  <a:pt x="9280" y="19619"/>
                </a:cubicBezTo>
                <a:cubicBezTo>
                  <a:pt x="10385" y="23154"/>
                  <a:pt x="20769" y="25806"/>
                  <a:pt x="23067" y="2704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36" name="Google Shape;336;p35"/>
          <p:cNvSpPr/>
          <p:nvPr/>
        </p:nvSpPr>
        <p:spPr>
          <a:xfrm>
            <a:off x="3350708" y="2386150"/>
            <a:ext cx="4091275" cy="1093675"/>
          </a:xfrm>
          <a:custGeom>
            <a:rect b="b" l="l" r="r" t="t"/>
            <a:pathLst>
              <a:path extrusionOk="0" h="43747" w="163651">
                <a:moveTo>
                  <a:pt x="153372" y="0"/>
                </a:moveTo>
                <a:cubicBezTo>
                  <a:pt x="154521" y="309"/>
                  <a:pt x="170252" y="1105"/>
                  <a:pt x="160265" y="1856"/>
                </a:cubicBezTo>
                <a:cubicBezTo>
                  <a:pt x="150279" y="2607"/>
                  <a:pt x="103395" y="1680"/>
                  <a:pt x="93453" y="4508"/>
                </a:cubicBezTo>
                <a:cubicBezTo>
                  <a:pt x="83511" y="7336"/>
                  <a:pt x="103042" y="14406"/>
                  <a:pt x="100611" y="18825"/>
                </a:cubicBezTo>
                <a:cubicBezTo>
                  <a:pt x="98181" y="23244"/>
                  <a:pt x="94822" y="28369"/>
                  <a:pt x="78870" y="31020"/>
                </a:cubicBezTo>
                <a:cubicBezTo>
                  <a:pt x="62918" y="33671"/>
                  <a:pt x="16831" y="32611"/>
                  <a:pt x="4900" y="34732"/>
                </a:cubicBezTo>
                <a:cubicBezTo>
                  <a:pt x="-7031" y="36853"/>
                  <a:pt x="6888" y="42245"/>
                  <a:pt x="7286" y="43747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0"/>
            <a:ext cx="3154200" cy="2055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2" name="Google Shape;34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6621" y="2580396"/>
            <a:ext cx="3327376" cy="2563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3" name="Google Shape;34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151000"/>
            <a:ext cx="3367124" cy="1992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4" name="Google Shape;34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76875" y="0"/>
            <a:ext cx="3367125" cy="171195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5" name="Google Shape;345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27725" y="1226221"/>
            <a:ext cx="3102549" cy="21342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6" name="Google Shape;346;p36"/>
          <p:cNvSpPr txBox="1"/>
          <p:nvPr/>
        </p:nvSpPr>
        <p:spPr>
          <a:xfrm>
            <a:off x="3301975" y="470650"/>
            <a:ext cx="22071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All very different code ...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47" name="Google Shape;347;p36"/>
          <p:cNvSpPr txBox="1"/>
          <p:nvPr/>
        </p:nvSpPr>
        <p:spPr>
          <a:xfrm>
            <a:off x="79550" y="2121000"/>
            <a:ext cx="2449500" cy="1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… yet all of this code begins and ends in the same way ...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348" name="Google Shape;348;p36"/>
          <p:cNvSpPr txBox="1"/>
          <p:nvPr/>
        </p:nvSpPr>
        <p:spPr>
          <a:xfrm>
            <a:off x="6255575" y="1882400"/>
            <a:ext cx="24495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…  take a slice of bytes and read it, then return the number of bytes read and error status ...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349" name="Google Shape;349;p36"/>
          <p:cNvSpPr txBox="1"/>
          <p:nvPr/>
        </p:nvSpPr>
        <p:spPr>
          <a:xfrm>
            <a:off x="3367050" y="3314100"/>
            <a:ext cx="2449500" cy="18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</a:rPr>
              <a:t>… the </a:t>
            </a:r>
            <a:r>
              <a:rPr b="1" lang="en" sz="800">
                <a:solidFill>
                  <a:srgbClr val="FF0000"/>
                </a:solidFill>
              </a:rPr>
              <a:t>interface</a:t>
            </a:r>
            <a:r>
              <a:rPr lang="en" sz="800">
                <a:solidFill>
                  <a:srgbClr val="FF0000"/>
                </a:solidFill>
              </a:rPr>
              <a:t> is this commonality …</a:t>
            </a:r>
            <a:endParaRPr sz="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</a:rPr>
              <a:t>… there is a common </a:t>
            </a:r>
            <a:r>
              <a:rPr b="1" lang="en" sz="800">
                <a:solidFill>
                  <a:srgbClr val="FF0000"/>
                </a:solidFill>
              </a:rPr>
              <a:t>interface</a:t>
            </a:r>
            <a:r>
              <a:rPr lang="en" sz="800">
                <a:solidFill>
                  <a:srgbClr val="FF0000"/>
                </a:solidFill>
              </a:rPr>
              <a:t> …</a:t>
            </a:r>
            <a:endParaRPr sz="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</a:rPr>
              <a:t>… any func that knows how to use this read method ... can receive any of these types which have this read method …</a:t>
            </a:r>
            <a:endParaRPr sz="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</a:rPr>
              <a:t>… we create an </a:t>
            </a:r>
            <a:r>
              <a:rPr b="1" lang="en" sz="800">
                <a:solidFill>
                  <a:srgbClr val="FF0000"/>
                </a:solidFill>
              </a:rPr>
              <a:t>interface</a:t>
            </a:r>
            <a:r>
              <a:rPr lang="en" sz="800">
                <a:solidFill>
                  <a:srgbClr val="FF0000"/>
                </a:solidFill>
              </a:rPr>
              <a:t> type, </a:t>
            </a:r>
            <a:endParaRPr sz="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</a:rPr>
              <a:t>which all of these other types can match </a:t>
            </a:r>
            <a:endParaRPr sz="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</a:rPr>
              <a:t>if they have the common </a:t>
            </a:r>
            <a:r>
              <a:rPr b="1" lang="en" sz="800">
                <a:solidFill>
                  <a:srgbClr val="FF0000"/>
                </a:solidFill>
              </a:rPr>
              <a:t>interface,</a:t>
            </a:r>
            <a:endParaRPr b="1" sz="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</a:rPr>
              <a:t>in this case, the read method …</a:t>
            </a:r>
            <a:endParaRPr sz="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</a:rPr>
              <a:t>this is how interfaces work … an interface has been created ...</a:t>
            </a:r>
            <a:endParaRPr sz="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</a:rPr>
              <a:t> </a:t>
            </a:r>
            <a:endParaRPr sz="800">
              <a:solidFill>
                <a:srgbClr val="FF0000"/>
              </a:solidFill>
            </a:endParaRPr>
          </a:p>
        </p:txBody>
      </p:sp>
      <p:sp>
        <p:nvSpPr>
          <p:cNvPr id="350" name="Google Shape;350;p36"/>
          <p:cNvSpPr/>
          <p:nvPr/>
        </p:nvSpPr>
        <p:spPr>
          <a:xfrm>
            <a:off x="63571" y="762250"/>
            <a:ext cx="5545800" cy="1478100"/>
          </a:xfrm>
          <a:custGeom>
            <a:rect b="b" l="l" r="r" t="t"/>
            <a:pathLst>
              <a:path extrusionOk="0" h="59124" w="221832">
                <a:moveTo>
                  <a:pt x="211946" y="0"/>
                </a:moveTo>
                <a:cubicBezTo>
                  <a:pt x="212211" y="795"/>
                  <a:pt x="232936" y="1944"/>
                  <a:pt x="213537" y="4772"/>
                </a:cubicBezTo>
                <a:cubicBezTo>
                  <a:pt x="194139" y="7600"/>
                  <a:pt x="115661" y="10870"/>
                  <a:pt x="95555" y="16968"/>
                </a:cubicBezTo>
                <a:cubicBezTo>
                  <a:pt x="75449" y="23066"/>
                  <a:pt x="107750" y="35969"/>
                  <a:pt x="92903" y="41360"/>
                </a:cubicBezTo>
                <a:cubicBezTo>
                  <a:pt x="78056" y="46751"/>
                  <a:pt x="20876" y="46353"/>
                  <a:pt x="6471" y="49314"/>
                </a:cubicBezTo>
                <a:cubicBezTo>
                  <a:pt x="-7934" y="52275"/>
                  <a:pt x="6471" y="57489"/>
                  <a:pt x="6471" y="59124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51" name="Google Shape;351;p36"/>
          <p:cNvSpPr/>
          <p:nvPr/>
        </p:nvSpPr>
        <p:spPr>
          <a:xfrm>
            <a:off x="1365425" y="1398550"/>
            <a:ext cx="1451575" cy="1186500"/>
          </a:xfrm>
          <a:custGeom>
            <a:rect b="b" l="l" r="r" t="t"/>
            <a:pathLst>
              <a:path extrusionOk="0" h="47460" w="58063">
                <a:moveTo>
                  <a:pt x="0" y="42421"/>
                </a:moveTo>
                <a:cubicBezTo>
                  <a:pt x="3270" y="43216"/>
                  <a:pt x="10428" y="48696"/>
                  <a:pt x="19619" y="47193"/>
                </a:cubicBezTo>
                <a:cubicBezTo>
                  <a:pt x="28810" y="45691"/>
                  <a:pt x="50197" y="40123"/>
                  <a:pt x="55146" y="33406"/>
                </a:cubicBezTo>
                <a:cubicBezTo>
                  <a:pt x="60095" y="26690"/>
                  <a:pt x="48828" y="12462"/>
                  <a:pt x="49314" y="6894"/>
                </a:cubicBezTo>
                <a:cubicBezTo>
                  <a:pt x="49800" y="1326"/>
                  <a:pt x="56605" y="1149"/>
                  <a:pt x="58063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52" name="Google Shape;352;p36"/>
          <p:cNvSpPr/>
          <p:nvPr/>
        </p:nvSpPr>
        <p:spPr>
          <a:xfrm>
            <a:off x="5680375" y="1372050"/>
            <a:ext cx="576675" cy="676075"/>
          </a:xfrm>
          <a:custGeom>
            <a:rect b="b" l="l" r="r" t="t"/>
            <a:pathLst>
              <a:path extrusionOk="0" h="27043" w="23067">
                <a:moveTo>
                  <a:pt x="0" y="0"/>
                </a:moveTo>
                <a:cubicBezTo>
                  <a:pt x="2740" y="972"/>
                  <a:pt x="14891" y="2563"/>
                  <a:pt x="16438" y="5833"/>
                </a:cubicBezTo>
                <a:cubicBezTo>
                  <a:pt x="17985" y="9103"/>
                  <a:pt x="8175" y="16084"/>
                  <a:pt x="9280" y="19619"/>
                </a:cubicBezTo>
                <a:cubicBezTo>
                  <a:pt x="10385" y="23154"/>
                  <a:pt x="20769" y="25806"/>
                  <a:pt x="23067" y="2704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53" name="Google Shape;353;p36"/>
          <p:cNvSpPr/>
          <p:nvPr/>
        </p:nvSpPr>
        <p:spPr>
          <a:xfrm>
            <a:off x="3350708" y="2386150"/>
            <a:ext cx="4091275" cy="1093675"/>
          </a:xfrm>
          <a:custGeom>
            <a:rect b="b" l="l" r="r" t="t"/>
            <a:pathLst>
              <a:path extrusionOk="0" h="43747" w="163651">
                <a:moveTo>
                  <a:pt x="153372" y="0"/>
                </a:moveTo>
                <a:cubicBezTo>
                  <a:pt x="154521" y="309"/>
                  <a:pt x="170252" y="1105"/>
                  <a:pt x="160265" y="1856"/>
                </a:cubicBezTo>
                <a:cubicBezTo>
                  <a:pt x="150279" y="2607"/>
                  <a:pt x="103395" y="1680"/>
                  <a:pt x="93453" y="4508"/>
                </a:cubicBezTo>
                <a:cubicBezTo>
                  <a:pt x="83511" y="7336"/>
                  <a:pt x="103042" y="14406"/>
                  <a:pt x="100611" y="18825"/>
                </a:cubicBezTo>
                <a:cubicBezTo>
                  <a:pt x="98181" y="23244"/>
                  <a:pt x="94822" y="28369"/>
                  <a:pt x="78870" y="31020"/>
                </a:cubicBezTo>
                <a:cubicBezTo>
                  <a:pt x="62918" y="33671"/>
                  <a:pt x="16831" y="32611"/>
                  <a:pt x="4900" y="34732"/>
                </a:cubicBezTo>
                <a:cubicBezTo>
                  <a:pt x="-7031" y="36853"/>
                  <a:pt x="6888" y="42245"/>
                  <a:pt x="7286" y="43747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pic>
        <p:nvPicPr>
          <p:cNvPr id="354" name="Google Shape;354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72538" y="3397088"/>
            <a:ext cx="3305175" cy="1666875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55" name="Google Shape;355;p36"/>
          <p:cNvCxnSpPr/>
          <p:nvPr/>
        </p:nvCxnSpPr>
        <p:spPr>
          <a:xfrm>
            <a:off x="5986775" y="3681475"/>
            <a:ext cx="888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7"/>
          <p:cNvSpPr/>
          <p:nvPr/>
        </p:nvSpPr>
        <p:spPr>
          <a:xfrm>
            <a:off x="523625" y="536875"/>
            <a:ext cx="438600" cy="451800"/>
          </a:xfrm>
          <a:prstGeom prst="smileyFace">
            <a:avLst>
              <a:gd fmla="val 4653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7"/>
          <p:cNvSpPr/>
          <p:nvPr/>
        </p:nvSpPr>
        <p:spPr>
          <a:xfrm>
            <a:off x="1014125" y="1338900"/>
            <a:ext cx="537000" cy="537000"/>
          </a:xfrm>
          <a:prstGeom prst="sun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7"/>
          <p:cNvSpPr/>
          <p:nvPr/>
        </p:nvSpPr>
        <p:spPr>
          <a:xfrm>
            <a:off x="623050" y="2326500"/>
            <a:ext cx="466500" cy="457500"/>
          </a:xfrm>
          <a:prstGeom prst="hear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7"/>
          <p:cNvSpPr/>
          <p:nvPr/>
        </p:nvSpPr>
        <p:spPr>
          <a:xfrm>
            <a:off x="1292500" y="2995950"/>
            <a:ext cx="268500" cy="537000"/>
          </a:xfrm>
          <a:prstGeom prst="moon">
            <a:avLst>
              <a:gd fmla="val 50000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7"/>
          <p:cNvSpPr/>
          <p:nvPr/>
        </p:nvSpPr>
        <p:spPr>
          <a:xfrm>
            <a:off x="802025" y="3930525"/>
            <a:ext cx="698112" cy="536976"/>
          </a:xfrm>
          <a:prstGeom prst="cloud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7"/>
          <p:cNvSpPr txBox="1"/>
          <p:nvPr/>
        </p:nvSpPr>
        <p:spPr>
          <a:xfrm>
            <a:off x="291650" y="112675"/>
            <a:ext cx="18426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Different Functions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66" name="Google Shape;366;p37"/>
          <p:cNvSpPr txBox="1"/>
          <p:nvPr/>
        </p:nvSpPr>
        <p:spPr>
          <a:xfrm>
            <a:off x="3650700" y="1643725"/>
            <a:ext cx="18426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common interface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67" name="Google Shape;367;p37"/>
          <p:cNvSpPr txBox="1"/>
          <p:nvPr/>
        </p:nvSpPr>
        <p:spPr>
          <a:xfrm>
            <a:off x="6933075" y="112675"/>
            <a:ext cx="18426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Different Functions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68" name="Google Shape;368;p37"/>
          <p:cNvSpPr/>
          <p:nvPr/>
        </p:nvSpPr>
        <p:spPr>
          <a:xfrm>
            <a:off x="7271087" y="921325"/>
            <a:ext cx="404400" cy="384600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7"/>
          <p:cNvSpPr/>
          <p:nvPr/>
        </p:nvSpPr>
        <p:spPr>
          <a:xfrm>
            <a:off x="7675475" y="2026650"/>
            <a:ext cx="621000" cy="413994"/>
          </a:xfrm>
          <a:prstGeom prst="flowChartDecision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7"/>
          <p:cNvSpPr/>
          <p:nvPr/>
        </p:nvSpPr>
        <p:spPr>
          <a:xfrm>
            <a:off x="7238375" y="2942950"/>
            <a:ext cx="469800" cy="4062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7"/>
          <p:cNvSpPr/>
          <p:nvPr/>
        </p:nvSpPr>
        <p:spPr>
          <a:xfrm>
            <a:off x="7887625" y="3970025"/>
            <a:ext cx="537000" cy="402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2" name="Google Shape;372;p37"/>
          <p:cNvCxnSpPr/>
          <p:nvPr/>
        </p:nvCxnSpPr>
        <p:spPr>
          <a:xfrm>
            <a:off x="1067150" y="802025"/>
            <a:ext cx="2757300" cy="96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3" name="Google Shape;373;p37"/>
          <p:cNvCxnSpPr>
            <a:endCxn id="366" idx="1"/>
          </p:cNvCxnSpPr>
          <p:nvPr/>
        </p:nvCxnSpPr>
        <p:spPr>
          <a:xfrm>
            <a:off x="1656900" y="1637125"/>
            <a:ext cx="1993800" cy="198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4" name="Google Shape;374;p37"/>
          <p:cNvCxnSpPr/>
          <p:nvPr/>
        </p:nvCxnSpPr>
        <p:spPr>
          <a:xfrm flipH="1" rot="10800000">
            <a:off x="1239475" y="1968450"/>
            <a:ext cx="2425800" cy="530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5" name="Google Shape;375;p37"/>
          <p:cNvCxnSpPr/>
          <p:nvPr/>
        </p:nvCxnSpPr>
        <p:spPr>
          <a:xfrm flipH="1" rot="10800000">
            <a:off x="1564250" y="2061475"/>
            <a:ext cx="2147400" cy="1219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6" name="Google Shape;376;p37"/>
          <p:cNvCxnSpPr/>
          <p:nvPr/>
        </p:nvCxnSpPr>
        <p:spPr>
          <a:xfrm flipH="1" rot="10800000">
            <a:off x="1590775" y="2167575"/>
            <a:ext cx="2207100" cy="1869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7" name="Google Shape;377;p37"/>
          <p:cNvCxnSpPr/>
          <p:nvPr/>
        </p:nvCxnSpPr>
        <p:spPr>
          <a:xfrm flipH="1" rot="10800000">
            <a:off x="5335725" y="1577375"/>
            <a:ext cx="252000" cy="179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8" name="Google Shape;378;p37"/>
          <p:cNvCxnSpPr/>
          <p:nvPr/>
        </p:nvCxnSpPr>
        <p:spPr>
          <a:xfrm>
            <a:off x="5348975" y="1875775"/>
            <a:ext cx="437400" cy="9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9" name="Google Shape;379;p37"/>
          <p:cNvCxnSpPr/>
          <p:nvPr/>
        </p:nvCxnSpPr>
        <p:spPr>
          <a:xfrm>
            <a:off x="5362225" y="1988475"/>
            <a:ext cx="119400" cy="19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0" name="Google Shape;380;p37"/>
          <p:cNvCxnSpPr/>
          <p:nvPr/>
        </p:nvCxnSpPr>
        <p:spPr>
          <a:xfrm flipH="1" rot="10800000">
            <a:off x="5329100" y="1769650"/>
            <a:ext cx="324900" cy="5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1" name="Google Shape;381;p37"/>
          <p:cNvCxnSpPr/>
          <p:nvPr/>
        </p:nvCxnSpPr>
        <p:spPr>
          <a:xfrm>
            <a:off x="5421875" y="1968575"/>
            <a:ext cx="212100" cy="179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2" name="Google Shape;382;p37"/>
          <p:cNvCxnSpPr/>
          <p:nvPr/>
        </p:nvCxnSpPr>
        <p:spPr>
          <a:xfrm flipH="1" rot="10800000">
            <a:off x="5276075" y="1517875"/>
            <a:ext cx="119400" cy="21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3" name="Google Shape;383;p37"/>
          <p:cNvCxnSpPr/>
          <p:nvPr/>
        </p:nvCxnSpPr>
        <p:spPr>
          <a:xfrm>
            <a:off x="5256175" y="2028225"/>
            <a:ext cx="86100" cy="22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4" name="Google Shape;384;p37"/>
          <p:cNvSpPr txBox="1"/>
          <p:nvPr>
            <p:ph idx="1" type="body"/>
          </p:nvPr>
        </p:nvSpPr>
        <p:spPr>
          <a:xfrm>
            <a:off x="0" y="4467500"/>
            <a:ext cx="9144000" cy="6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any of the functions on the left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can be matched with any of the functions on the right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because all of the functions share a common, agreed upon way of interfacing with each other</a:t>
            </a:r>
            <a:endParaRPr b="1" sz="1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8"/>
          <p:cNvSpPr/>
          <p:nvPr/>
        </p:nvSpPr>
        <p:spPr>
          <a:xfrm>
            <a:off x="523625" y="536875"/>
            <a:ext cx="438600" cy="451800"/>
          </a:xfrm>
          <a:prstGeom prst="smileyFace">
            <a:avLst>
              <a:gd fmla="val 4653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8"/>
          <p:cNvSpPr/>
          <p:nvPr/>
        </p:nvSpPr>
        <p:spPr>
          <a:xfrm>
            <a:off x="1014125" y="1338900"/>
            <a:ext cx="537000" cy="537000"/>
          </a:xfrm>
          <a:prstGeom prst="sun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8"/>
          <p:cNvSpPr/>
          <p:nvPr/>
        </p:nvSpPr>
        <p:spPr>
          <a:xfrm>
            <a:off x="623050" y="2326500"/>
            <a:ext cx="466500" cy="457500"/>
          </a:xfrm>
          <a:prstGeom prst="hear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8"/>
          <p:cNvSpPr/>
          <p:nvPr/>
        </p:nvSpPr>
        <p:spPr>
          <a:xfrm>
            <a:off x="1292500" y="2995950"/>
            <a:ext cx="268500" cy="537000"/>
          </a:xfrm>
          <a:prstGeom prst="moon">
            <a:avLst>
              <a:gd fmla="val 50000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8"/>
          <p:cNvSpPr/>
          <p:nvPr/>
        </p:nvSpPr>
        <p:spPr>
          <a:xfrm>
            <a:off x="802025" y="3930525"/>
            <a:ext cx="698112" cy="536976"/>
          </a:xfrm>
          <a:prstGeom prst="cloud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8"/>
          <p:cNvSpPr txBox="1"/>
          <p:nvPr/>
        </p:nvSpPr>
        <p:spPr>
          <a:xfrm>
            <a:off x="291650" y="112675"/>
            <a:ext cx="18426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Different Functions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95" name="Google Shape;395;p38"/>
          <p:cNvSpPr txBox="1"/>
          <p:nvPr/>
        </p:nvSpPr>
        <p:spPr>
          <a:xfrm>
            <a:off x="3650700" y="1643725"/>
            <a:ext cx="18426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common interface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96" name="Google Shape;396;p38"/>
          <p:cNvSpPr txBox="1"/>
          <p:nvPr/>
        </p:nvSpPr>
        <p:spPr>
          <a:xfrm>
            <a:off x="6933075" y="112675"/>
            <a:ext cx="18426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Different Functions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97" name="Google Shape;397;p38"/>
          <p:cNvSpPr/>
          <p:nvPr/>
        </p:nvSpPr>
        <p:spPr>
          <a:xfrm>
            <a:off x="7271087" y="921325"/>
            <a:ext cx="404400" cy="384600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8"/>
          <p:cNvSpPr/>
          <p:nvPr/>
        </p:nvSpPr>
        <p:spPr>
          <a:xfrm>
            <a:off x="7675475" y="2026650"/>
            <a:ext cx="621000" cy="413994"/>
          </a:xfrm>
          <a:prstGeom prst="flowChartDecision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8"/>
          <p:cNvSpPr/>
          <p:nvPr/>
        </p:nvSpPr>
        <p:spPr>
          <a:xfrm>
            <a:off x="7238375" y="2942950"/>
            <a:ext cx="469800" cy="4062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8"/>
          <p:cNvSpPr/>
          <p:nvPr/>
        </p:nvSpPr>
        <p:spPr>
          <a:xfrm>
            <a:off x="7887625" y="3970025"/>
            <a:ext cx="537000" cy="402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1" name="Google Shape;401;p38"/>
          <p:cNvCxnSpPr/>
          <p:nvPr/>
        </p:nvCxnSpPr>
        <p:spPr>
          <a:xfrm>
            <a:off x="1067150" y="802025"/>
            <a:ext cx="2757300" cy="96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2" name="Google Shape;402;p38"/>
          <p:cNvCxnSpPr>
            <a:endCxn id="395" idx="1"/>
          </p:cNvCxnSpPr>
          <p:nvPr/>
        </p:nvCxnSpPr>
        <p:spPr>
          <a:xfrm>
            <a:off x="1656900" y="1637125"/>
            <a:ext cx="1993800" cy="198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3" name="Google Shape;403;p38"/>
          <p:cNvCxnSpPr/>
          <p:nvPr/>
        </p:nvCxnSpPr>
        <p:spPr>
          <a:xfrm flipH="1" rot="10800000">
            <a:off x="1239475" y="1968450"/>
            <a:ext cx="2425800" cy="530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4" name="Google Shape;404;p38"/>
          <p:cNvCxnSpPr/>
          <p:nvPr/>
        </p:nvCxnSpPr>
        <p:spPr>
          <a:xfrm flipH="1" rot="10800000">
            <a:off x="1564250" y="2061475"/>
            <a:ext cx="2147400" cy="1219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5" name="Google Shape;405;p38"/>
          <p:cNvCxnSpPr/>
          <p:nvPr/>
        </p:nvCxnSpPr>
        <p:spPr>
          <a:xfrm flipH="1" rot="10800000">
            <a:off x="1590775" y="2167575"/>
            <a:ext cx="2207100" cy="1869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6" name="Google Shape;406;p38"/>
          <p:cNvCxnSpPr/>
          <p:nvPr/>
        </p:nvCxnSpPr>
        <p:spPr>
          <a:xfrm flipH="1" rot="10800000">
            <a:off x="5335725" y="1577375"/>
            <a:ext cx="252000" cy="179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7" name="Google Shape;407;p38"/>
          <p:cNvCxnSpPr/>
          <p:nvPr/>
        </p:nvCxnSpPr>
        <p:spPr>
          <a:xfrm>
            <a:off x="5348975" y="1875775"/>
            <a:ext cx="437400" cy="9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8" name="Google Shape;408;p38"/>
          <p:cNvCxnSpPr/>
          <p:nvPr/>
        </p:nvCxnSpPr>
        <p:spPr>
          <a:xfrm>
            <a:off x="5362225" y="1988475"/>
            <a:ext cx="119400" cy="19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9" name="Google Shape;409;p38"/>
          <p:cNvCxnSpPr/>
          <p:nvPr/>
        </p:nvCxnSpPr>
        <p:spPr>
          <a:xfrm flipH="1" rot="10800000">
            <a:off x="5329100" y="1769650"/>
            <a:ext cx="324900" cy="5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0" name="Google Shape;410;p38"/>
          <p:cNvCxnSpPr/>
          <p:nvPr/>
        </p:nvCxnSpPr>
        <p:spPr>
          <a:xfrm>
            <a:off x="5421875" y="1968575"/>
            <a:ext cx="212100" cy="179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1" name="Google Shape;411;p38"/>
          <p:cNvCxnSpPr/>
          <p:nvPr/>
        </p:nvCxnSpPr>
        <p:spPr>
          <a:xfrm flipH="1" rot="10800000">
            <a:off x="5276075" y="1517875"/>
            <a:ext cx="119400" cy="21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2" name="Google Shape;412;p38"/>
          <p:cNvCxnSpPr/>
          <p:nvPr/>
        </p:nvCxnSpPr>
        <p:spPr>
          <a:xfrm>
            <a:off x="5256175" y="2028225"/>
            <a:ext cx="86100" cy="22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3" name="Google Shape;413;p38"/>
          <p:cNvSpPr txBox="1"/>
          <p:nvPr>
            <p:ph idx="1" type="body"/>
          </p:nvPr>
        </p:nvSpPr>
        <p:spPr>
          <a:xfrm>
            <a:off x="0" y="4467500"/>
            <a:ext cx="9144000" cy="6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any of the functions on the left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can be matched with any of the functions on the right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because all of the functions share a common, agreed upon way of interfacing with each other</a:t>
            </a:r>
            <a:endParaRPr b="1" sz="1000"/>
          </a:p>
        </p:txBody>
      </p:sp>
      <p:sp>
        <p:nvSpPr>
          <p:cNvPr id="414" name="Google Shape;414;p38"/>
          <p:cNvSpPr txBox="1"/>
          <p:nvPr/>
        </p:nvSpPr>
        <p:spPr>
          <a:xfrm>
            <a:off x="1014125" y="424663"/>
            <a:ext cx="2346300" cy="6762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 that implement the </a:t>
            </a:r>
            <a:r>
              <a:rPr b="1" lang="en">
                <a:solidFill>
                  <a:srgbClr val="0000FF"/>
                </a:solidFill>
              </a:rPr>
              <a:t>io.Reader</a:t>
            </a:r>
            <a:r>
              <a:rPr lang="en"/>
              <a:t> interface</a:t>
            </a:r>
            <a:endParaRPr/>
          </a:p>
        </p:txBody>
      </p:sp>
      <p:sp>
        <p:nvSpPr>
          <p:cNvPr id="415" name="Google Shape;415;p38"/>
          <p:cNvSpPr txBox="1"/>
          <p:nvPr/>
        </p:nvSpPr>
        <p:spPr>
          <a:xfrm>
            <a:off x="6327900" y="424675"/>
            <a:ext cx="2816100" cy="6762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 that take an </a:t>
            </a:r>
            <a:r>
              <a:rPr b="1" lang="en">
                <a:solidFill>
                  <a:srgbClr val="0000FF"/>
                </a:solidFill>
              </a:rPr>
              <a:t>io.Reader</a:t>
            </a:r>
            <a:r>
              <a:rPr lang="en"/>
              <a:t> interface as an argument</a:t>
            </a:r>
            <a:endParaRPr/>
          </a:p>
        </p:txBody>
      </p:sp>
      <p:sp>
        <p:nvSpPr>
          <p:cNvPr id="416" name="Google Shape;416;p38"/>
          <p:cNvSpPr txBox="1"/>
          <p:nvPr/>
        </p:nvSpPr>
        <p:spPr>
          <a:xfrm>
            <a:off x="3665275" y="1948575"/>
            <a:ext cx="1993800" cy="384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io.Reader</a:t>
            </a:r>
            <a:r>
              <a:rPr lang="en"/>
              <a:t> interface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9"/>
          <p:cNvSpPr/>
          <p:nvPr/>
        </p:nvSpPr>
        <p:spPr>
          <a:xfrm>
            <a:off x="523625" y="536875"/>
            <a:ext cx="438600" cy="451800"/>
          </a:xfrm>
          <a:prstGeom prst="smileyFace">
            <a:avLst>
              <a:gd fmla="val 4653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9"/>
          <p:cNvSpPr/>
          <p:nvPr/>
        </p:nvSpPr>
        <p:spPr>
          <a:xfrm>
            <a:off x="1014125" y="1338900"/>
            <a:ext cx="537000" cy="537000"/>
          </a:xfrm>
          <a:prstGeom prst="sun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9"/>
          <p:cNvSpPr/>
          <p:nvPr/>
        </p:nvSpPr>
        <p:spPr>
          <a:xfrm>
            <a:off x="623050" y="2326500"/>
            <a:ext cx="466500" cy="457500"/>
          </a:xfrm>
          <a:prstGeom prst="hear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9"/>
          <p:cNvSpPr/>
          <p:nvPr/>
        </p:nvSpPr>
        <p:spPr>
          <a:xfrm>
            <a:off x="1292500" y="2995950"/>
            <a:ext cx="268500" cy="537000"/>
          </a:xfrm>
          <a:prstGeom prst="moon">
            <a:avLst>
              <a:gd fmla="val 50000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9"/>
          <p:cNvSpPr/>
          <p:nvPr/>
        </p:nvSpPr>
        <p:spPr>
          <a:xfrm>
            <a:off x="802025" y="3930525"/>
            <a:ext cx="698112" cy="536976"/>
          </a:xfrm>
          <a:prstGeom prst="cloud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9"/>
          <p:cNvSpPr txBox="1"/>
          <p:nvPr/>
        </p:nvSpPr>
        <p:spPr>
          <a:xfrm>
            <a:off x="291650" y="112675"/>
            <a:ext cx="18426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Different Functions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27" name="Google Shape;427;p39"/>
          <p:cNvSpPr txBox="1"/>
          <p:nvPr/>
        </p:nvSpPr>
        <p:spPr>
          <a:xfrm>
            <a:off x="3650700" y="1643725"/>
            <a:ext cx="18426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common interface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28" name="Google Shape;428;p39"/>
          <p:cNvSpPr txBox="1"/>
          <p:nvPr/>
        </p:nvSpPr>
        <p:spPr>
          <a:xfrm>
            <a:off x="6933075" y="112675"/>
            <a:ext cx="18426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Different Functions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29" name="Google Shape;429;p39"/>
          <p:cNvSpPr/>
          <p:nvPr/>
        </p:nvSpPr>
        <p:spPr>
          <a:xfrm>
            <a:off x="7271087" y="921325"/>
            <a:ext cx="404400" cy="384600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9"/>
          <p:cNvSpPr/>
          <p:nvPr/>
        </p:nvSpPr>
        <p:spPr>
          <a:xfrm>
            <a:off x="7675475" y="2026650"/>
            <a:ext cx="621000" cy="413994"/>
          </a:xfrm>
          <a:prstGeom prst="flowChartDecision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9"/>
          <p:cNvSpPr/>
          <p:nvPr/>
        </p:nvSpPr>
        <p:spPr>
          <a:xfrm>
            <a:off x="7238375" y="2942950"/>
            <a:ext cx="469800" cy="4062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9"/>
          <p:cNvSpPr/>
          <p:nvPr/>
        </p:nvSpPr>
        <p:spPr>
          <a:xfrm>
            <a:off x="7887625" y="3970025"/>
            <a:ext cx="537000" cy="4029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3" name="Google Shape;433;p39"/>
          <p:cNvCxnSpPr/>
          <p:nvPr/>
        </p:nvCxnSpPr>
        <p:spPr>
          <a:xfrm>
            <a:off x="1067150" y="802025"/>
            <a:ext cx="2757300" cy="96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4" name="Google Shape;434;p39"/>
          <p:cNvCxnSpPr>
            <a:endCxn id="427" idx="1"/>
          </p:cNvCxnSpPr>
          <p:nvPr/>
        </p:nvCxnSpPr>
        <p:spPr>
          <a:xfrm>
            <a:off x="1656900" y="1637125"/>
            <a:ext cx="1993800" cy="198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5" name="Google Shape;435;p39"/>
          <p:cNvCxnSpPr/>
          <p:nvPr/>
        </p:nvCxnSpPr>
        <p:spPr>
          <a:xfrm flipH="1" rot="10800000">
            <a:off x="1239475" y="1968450"/>
            <a:ext cx="2425800" cy="530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6" name="Google Shape;436;p39"/>
          <p:cNvCxnSpPr/>
          <p:nvPr/>
        </p:nvCxnSpPr>
        <p:spPr>
          <a:xfrm flipH="1" rot="10800000">
            <a:off x="1564250" y="2061475"/>
            <a:ext cx="2147400" cy="1219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7" name="Google Shape;437;p39"/>
          <p:cNvCxnSpPr/>
          <p:nvPr/>
        </p:nvCxnSpPr>
        <p:spPr>
          <a:xfrm flipH="1" rot="10800000">
            <a:off x="1590775" y="2167575"/>
            <a:ext cx="2207100" cy="1869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8" name="Google Shape;438;p39"/>
          <p:cNvCxnSpPr/>
          <p:nvPr/>
        </p:nvCxnSpPr>
        <p:spPr>
          <a:xfrm flipH="1" rot="10800000">
            <a:off x="5335725" y="1577375"/>
            <a:ext cx="252000" cy="179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9" name="Google Shape;439;p39"/>
          <p:cNvCxnSpPr/>
          <p:nvPr/>
        </p:nvCxnSpPr>
        <p:spPr>
          <a:xfrm>
            <a:off x="5348975" y="1875775"/>
            <a:ext cx="437400" cy="9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0" name="Google Shape;440;p39"/>
          <p:cNvCxnSpPr/>
          <p:nvPr/>
        </p:nvCxnSpPr>
        <p:spPr>
          <a:xfrm>
            <a:off x="5362225" y="1988475"/>
            <a:ext cx="119400" cy="19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1" name="Google Shape;441;p39"/>
          <p:cNvCxnSpPr/>
          <p:nvPr/>
        </p:nvCxnSpPr>
        <p:spPr>
          <a:xfrm flipH="1" rot="10800000">
            <a:off x="5329100" y="1769650"/>
            <a:ext cx="324900" cy="5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2" name="Google Shape;442;p39"/>
          <p:cNvCxnSpPr/>
          <p:nvPr/>
        </p:nvCxnSpPr>
        <p:spPr>
          <a:xfrm>
            <a:off x="5421875" y="1968575"/>
            <a:ext cx="212100" cy="179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3" name="Google Shape;443;p39"/>
          <p:cNvCxnSpPr/>
          <p:nvPr/>
        </p:nvCxnSpPr>
        <p:spPr>
          <a:xfrm flipH="1" rot="10800000">
            <a:off x="5276075" y="1517875"/>
            <a:ext cx="119400" cy="21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4" name="Google Shape;444;p39"/>
          <p:cNvCxnSpPr/>
          <p:nvPr/>
        </p:nvCxnSpPr>
        <p:spPr>
          <a:xfrm>
            <a:off x="5256175" y="2028225"/>
            <a:ext cx="86100" cy="22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5" name="Google Shape;445;p39"/>
          <p:cNvSpPr txBox="1"/>
          <p:nvPr>
            <p:ph idx="1" type="body"/>
          </p:nvPr>
        </p:nvSpPr>
        <p:spPr>
          <a:xfrm>
            <a:off x="0" y="4467500"/>
            <a:ext cx="9144000" cy="6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any of the functions on the left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can be matched with any of the functions on the right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because all of the functions share a common, agreed upon way of interfacing with each other</a:t>
            </a:r>
            <a:endParaRPr b="1" sz="1000"/>
          </a:p>
        </p:txBody>
      </p:sp>
      <p:sp>
        <p:nvSpPr>
          <p:cNvPr id="446" name="Google Shape;446;p39"/>
          <p:cNvSpPr txBox="1"/>
          <p:nvPr/>
        </p:nvSpPr>
        <p:spPr>
          <a:xfrm>
            <a:off x="1014125" y="424663"/>
            <a:ext cx="2346300" cy="6762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 that implement the </a:t>
            </a:r>
            <a:r>
              <a:rPr b="1" lang="en">
                <a:solidFill>
                  <a:srgbClr val="0000FF"/>
                </a:solidFill>
              </a:rPr>
              <a:t>io.Reader</a:t>
            </a:r>
            <a:r>
              <a:rPr lang="en"/>
              <a:t> interface</a:t>
            </a:r>
            <a:endParaRPr/>
          </a:p>
        </p:txBody>
      </p:sp>
      <p:sp>
        <p:nvSpPr>
          <p:cNvPr id="447" name="Google Shape;447;p39"/>
          <p:cNvSpPr txBox="1"/>
          <p:nvPr/>
        </p:nvSpPr>
        <p:spPr>
          <a:xfrm>
            <a:off x="6327900" y="424675"/>
            <a:ext cx="2816100" cy="6762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 that take an </a:t>
            </a:r>
            <a:r>
              <a:rPr b="1" lang="en">
                <a:solidFill>
                  <a:srgbClr val="0000FF"/>
                </a:solidFill>
              </a:rPr>
              <a:t>io.Reader</a:t>
            </a:r>
            <a:r>
              <a:rPr lang="en"/>
              <a:t> interface as an argument</a:t>
            </a:r>
            <a:endParaRPr/>
          </a:p>
        </p:txBody>
      </p:sp>
      <p:sp>
        <p:nvSpPr>
          <p:cNvPr id="448" name="Google Shape;448;p39"/>
          <p:cNvSpPr txBox="1"/>
          <p:nvPr/>
        </p:nvSpPr>
        <p:spPr>
          <a:xfrm>
            <a:off x="3665275" y="1948575"/>
            <a:ext cx="1993800" cy="384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io.Reader</a:t>
            </a:r>
            <a:r>
              <a:rPr lang="en"/>
              <a:t> interface</a:t>
            </a:r>
            <a:endParaRPr/>
          </a:p>
        </p:txBody>
      </p:sp>
      <p:pic>
        <p:nvPicPr>
          <p:cNvPr id="449" name="Google Shape;4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1025" y="2511924"/>
            <a:ext cx="4495073" cy="263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4352" y="0"/>
            <a:ext cx="5369646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5" name="Google Shape;455;p40"/>
          <p:cNvSpPr/>
          <p:nvPr/>
        </p:nvSpPr>
        <p:spPr>
          <a:xfrm>
            <a:off x="6217325" y="4918150"/>
            <a:ext cx="1776300" cy="172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0"/>
          <p:cNvSpPr/>
          <p:nvPr/>
        </p:nvSpPr>
        <p:spPr>
          <a:xfrm>
            <a:off x="5110375" y="0"/>
            <a:ext cx="1020600" cy="172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0"/>
          <p:cNvSpPr txBox="1"/>
          <p:nvPr/>
        </p:nvSpPr>
        <p:spPr>
          <a:xfrm>
            <a:off x="0" y="1166550"/>
            <a:ext cx="4368000" cy="10737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Who takes </a:t>
            </a:r>
            <a:r>
              <a:rPr b="1" lang="en" sz="3000">
                <a:solidFill>
                  <a:srgbClr val="0000FF"/>
                </a:solidFill>
              </a:rPr>
              <a:t>io.Reader</a:t>
            </a:r>
            <a:r>
              <a:rPr lang="en" sz="3000"/>
              <a:t> 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as an argument?</a:t>
            </a:r>
            <a:endParaRPr sz="3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41"/>
          <p:cNvPicPr preferRelativeResize="0"/>
          <p:nvPr/>
        </p:nvPicPr>
        <p:blipFill rotWithShape="1">
          <a:blip r:embed="rId3">
            <a:alphaModFix/>
          </a:blip>
          <a:srcRect b="14965" l="0" r="832" t="0"/>
          <a:stretch/>
        </p:blipFill>
        <p:spPr>
          <a:xfrm>
            <a:off x="0" y="0"/>
            <a:ext cx="9143998" cy="5053686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1"/>
          <p:cNvSpPr/>
          <p:nvPr/>
        </p:nvSpPr>
        <p:spPr>
          <a:xfrm>
            <a:off x="0" y="230750"/>
            <a:ext cx="3075600" cy="2067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1"/>
          <p:cNvSpPr txBox="1"/>
          <p:nvPr/>
        </p:nvSpPr>
        <p:spPr>
          <a:xfrm>
            <a:off x="0" y="1166550"/>
            <a:ext cx="4368000" cy="10737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Who takes </a:t>
            </a:r>
            <a:r>
              <a:rPr b="1" lang="en" sz="3000">
                <a:solidFill>
                  <a:srgbClr val="0000FF"/>
                </a:solidFill>
              </a:rPr>
              <a:t>io.Reader</a:t>
            </a:r>
            <a:r>
              <a:rPr lang="en" sz="3000"/>
              <a:t> 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as an argument?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150" y="1219200"/>
            <a:ext cx="2933700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4230575"/>
            <a:ext cx="85635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might you find in these packages related to reading and writing?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42"/>
          <p:cNvPicPr preferRelativeResize="0"/>
          <p:nvPr/>
        </p:nvPicPr>
        <p:blipFill rotWithShape="1">
          <a:blip r:embed="rId3">
            <a:alphaModFix/>
          </a:blip>
          <a:srcRect b="0" l="0" r="25160" t="0"/>
          <a:stretch/>
        </p:blipFill>
        <p:spPr>
          <a:xfrm>
            <a:off x="5826174" y="0"/>
            <a:ext cx="3303100" cy="8100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0" name="Google Shape;470;p42"/>
          <p:cNvPicPr preferRelativeResize="0"/>
          <p:nvPr/>
        </p:nvPicPr>
        <p:blipFill rotWithShape="1">
          <a:blip r:embed="rId4">
            <a:alphaModFix/>
          </a:blip>
          <a:srcRect b="0" l="0" r="3605" t="0"/>
          <a:stretch/>
        </p:blipFill>
        <p:spPr>
          <a:xfrm>
            <a:off x="6697350" y="724325"/>
            <a:ext cx="2446650" cy="2382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1" name="Google Shape;47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7925" y="3163788"/>
            <a:ext cx="4095750" cy="15335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2" name="Google Shape;472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360500"/>
            <a:ext cx="3514299" cy="78300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3" name="Google Shape;473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546" y="3074075"/>
            <a:ext cx="4510925" cy="1018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4" name="Google Shape;474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-11875"/>
            <a:ext cx="3514301" cy="299176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5" name="Google Shape;475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36759" y="2036963"/>
            <a:ext cx="4670474" cy="10695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6" name="Google Shape;476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86463" y="1058446"/>
            <a:ext cx="4171076" cy="8511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7" name="Google Shape;477;p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82120" y="3719570"/>
            <a:ext cx="3514300" cy="662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8" name="Google Shape;478;p4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071418" y="4479443"/>
            <a:ext cx="2936325" cy="589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9" name="Google Shape;479;p4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012274" y="341950"/>
            <a:ext cx="2813890" cy="589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552" y="1871700"/>
            <a:ext cx="3717451" cy="327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75" y="3240596"/>
            <a:ext cx="3975449" cy="18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4600" y="364125"/>
            <a:ext cx="3440050" cy="55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" y="0"/>
            <a:ext cx="3186526" cy="229337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43"/>
          <p:cNvSpPr/>
          <p:nvPr/>
        </p:nvSpPr>
        <p:spPr>
          <a:xfrm>
            <a:off x="112689" y="735150"/>
            <a:ext cx="4656600" cy="2505450"/>
          </a:xfrm>
          <a:custGeom>
            <a:rect b="b" l="l" r="r" t="t"/>
            <a:pathLst>
              <a:path extrusionOk="0" h="100218" w="186264">
                <a:moveTo>
                  <a:pt x="178868" y="0"/>
                </a:moveTo>
                <a:cubicBezTo>
                  <a:pt x="177719" y="6098"/>
                  <a:pt x="200123" y="25187"/>
                  <a:pt x="171975" y="36587"/>
                </a:cubicBezTo>
                <a:cubicBezTo>
                  <a:pt x="143827" y="47988"/>
                  <a:pt x="35699" y="57798"/>
                  <a:pt x="9981" y="68403"/>
                </a:cubicBezTo>
                <a:cubicBezTo>
                  <a:pt x="-15736" y="79008"/>
                  <a:pt x="16389" y="94916"/>
                  <a:pt x="17670" y="100218"/>
                </a:cubicBezTo>
              </a:path>
            </a:pathLst>
          </a:cu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89" name="Google Shape;489;p43"/>
          <p:cNvSpPr/>
          <p:nvPr/>
        </p:nvSpPr>
        <p:spPr>
          <a:xfrm>
            <a:off x="1319025" y="1046224"/>
            <a:ext cx="5242925" cy="3718400"/>
          </a:xfrm>
          <a:custGeom>
            <a:rect b="b" l="l" r="r" t="t"/>
            <a:pathLst>
              <a:path extrusionOk="0" h="148736" w="209717">
                <a:moveTo>
                  <a:pt x="0" y="146923"/>
                </a:moveTo>
                <a:cubicBezTo>
                  <a:pt x="2298" y="145730"/>
                  <a:pt x="1016" y="139587"/>
                  <a:pt x="13786" y="139764"/>
                </a:cubicBezTo>
                <a:cubicBezTo>
                  <a:pt x="26556" y="139941"/>
                  <a:pt x="56207" y="151695"/>
                  <a:pt x="76622" y="147983"/>
                </a:cubicBezTo>
                <a:cubicBezTo>
                  <a:pt x="97037" y="144271"/>
                  <a:pt x="130001" y="131589"/>
                  <a:pt x="136276" y="117493"/>
                </a:cubicBezTo>
                <a:cubicBezTo>
                  <a:pt x="142551" y="103397"/>
                  <a:pt x="110558" y="81966"/>
                  <a:pt x="114270" y="63407"/>
                </a:cubicBezTo>
                <a:cubicBezTo>
                  <a:pt x="117982" y="44848"/>
                  <a:pt x="144937" y="15949"/>
                  <a:pt x="158547" y="6139"/>
                </a:cubicBezTo>
                <a:cubicBezTo>
                  <a:pt x="172157" y="-3671"/>
                  <a:pt x="187402" y="307"/>
                  <a:pt x="195930" y="4549"/>
                </a:cubicBezTo>
                <a:cubicBezTo>
                  <a:pt x="204458" y="8791"/>
                  <a:pt x="207419" y="27085"/>
                  <a:pt x="209717" y="31592"/>
                </a:cubicBezTo>
              </a:path>
            </a:pathLst>
          </a:cu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90" name="Google Shape;490;p43"/>
          <p:cNvSpPr/>
          <p:nvPr/>
        </p:nvSpPr>
        <p:spPr>
          <a:xfrm>
            <a:off x="6204608" y="1146261"/>
            <a:ext cx="2847675" cy="2698125"/>
          </a:xfrm>
          <a:custGeom>
            <a:rect b="b" l="l" r="r" t="t"/>
            <a:pathLst>
              <a:path extrusionOk="0" h="107925" w="113907">
                <a:moveTo>
                  <a:pt x="30466" y="28651"/>
                </a:moveTo>
                <a:cubicBezTo>
                  <a:pt x="37094" y="23879"/>
                  <a:pt x="56980" y="-248"/>
                  <a:pt x="70236" y="17"/>
                </a:cubicBezTo>
                <a:cubicBezTo>
                  <a:pt x="83493" y="282"/>
                  <a:pt x="104526" y="13716"/>
                  <a:pt x="110005" y="30242"/>
                </a:cubicBezTo>
                <a:cubicBezTo>
                  <a:pt x="115484" y="46768"/>
                  <a:pt x="116678" y="86979"/>
                  <a:pt x="103112" y="99175"/>
                </a:cubicBezTo>
                <a:cubicBezTo>
                  <a:pt x="89546" y="111371"/>
                  <a:pt x="45624" y="102313"/>
                  <a:pt x="28611" y="103418"/>
                </a:cubicBezTo>
                <a:cubicBezTo>
                  <a:pt x="11599" y="104523"/>
                  <a:pt x="4793" y="105053"/>
                  <a:pt x="1037" y="105804"/>
                </a:cubicBezTo>
                <a:cubicBezTo>
                  <a:pt x="-2719" y="106555"/>
                  <a:pt x="5235" y="107572"/>
                  <a:pt x="6075" y="107925"/>
                </a:cubicBezTo>
              </a:path>
            </a:pathLst>
          </a:cu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91" name="Google Shape;491;p43"/>
          <p:cNvSpPr/>
          <p:nvPr/>
        </p:nvSpPr>
        <p:spPr>
          <a:xfrm>
            <a:off x="2054750" y="70159"/>
            <a:ext cx="1981825" cy="983725"/>
          </a:xfrm>
          <a:custGeom>
            <a:rect b="b" l="l" r="r" t="t"/>
            <a:pathLst>
              <a:path extrusionOk="0" h="39349" w="79273">
                <a:moveTo>
                  <a:pt x="0" y="39349"/>
                </a:moveTo>
                <a:cubicBezTo>
                  <a:pt x="6363" y="38598"/>
                  <a:pt x="29518" y="40454"/>
                  <a:pt x="38179" y="34842"/>
                </a:cubicBezTo>
                <a:cubicBezTo>
                  <a:pt x="46840" y="29230"/>
                  <a:pt x="46663" y="11422"/>
                  <a:pt x="51965" y="5678"/>
                </a:cubicBezTo>
                <a:cubicBezTo>
                  <a:pt x="57268" y="-66"/>
                  <a:pt x="65443" y="-552"/>
                  <a:pt x="69994" y="376"/>
                </a:cubicBezTo>
                <a:cubicBezTo>
                  <a:pt x="74545" y="1304"/>
                  <a:pt x="77727" y="9434"/>
                  <a:pt x="79273" y="11246"/>
                </a:cubicBezTo>
              </a:path>
            </a:pathLst>
          </a:cu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92" name="Google Shape;492;p43"/>
          <p:cNvSpPr txBox="1"/>
          <p:nvPr/>
        </p:nvSpPr>
        <p:spPr>
          <a:xfrm>
            <a:off x="6904650" y="4208900"/>
            <a:ext cx="1758300" cy="445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Eventually it all gets down to that read method being used</a:t>
            </a:r>
            <a:endParaRPr sz="800">
              <a:solidFill>
                <a:srgbClr val="FFFFFF"/>
              </a:solidFill>
            </a:endParaRPr>
          </a:p>
        </p:txBody>
      </p:sp>
      <p:pic>
        <p:nvPicPr>
          <p:cNvPr id="493" name="Google Shape;493;p43"/>
          <p:cNvPicPr preferRelativeResize="0"/>
          <p:nvPr/>
        </p:nvPicPr>
        <p:blipFill rotWithShape="1">
          <a:blip r:embed="rId7">
            <a:alphaModFix/>
          </a:blip>
          <a:srcRect b="5990" l="5843" r="6552" t="56873"/>
          <a:stretch/>
        </p:blipFill>
        <p:spPr>
          <a:xfrm>
            <a:off x="7002098" y="529675"/>
            <a:ext cx="2141905" cy="457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grep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499" name="Google Shape;499;p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FF"/>
                </a:solidFill>
              </a:rPr>
              <a:t>g</a:t>
            </a:r>
            <a:r>
              <a:rPr lang="en"/>
              <a:t>lobally search a </a:t>
            </a:r>
            <a:r>
              <a:rPr b="1" lang="en">
                <a:solidFill>
                  <a:srgbClr val="FF00FF"/>
                </a:solidFill>
              </a:rPr>
              <a:t>r</a:t>
            </a:r>
            <a:r>
              <a:rPr lang="en"/>
              <a:t>egular </a:t>
            </a:r>
            <a:r>
              <a:rPr b="1" lang="en">
                <a:solidFill>
                  <a:srgbClr val="FF00FF"/>
                </a:solidFill>
              </a:rPr>
              <a:t>e</a:t>
            </a:r>
            <a:r>
              <a:rPr lang="en"/>
              <a:t>xpression and </a:t>
            </a:r>
            <a:r>
              <a:rPr b="1" lang="en">
                <a:solidFill>
                  <a:srgbClr val="FF00FF"/>
                </a:solidFill>
              </a:rPr>
              <a:t>p</a:t>
            </a:r>
            <a:r>
              <a:rPr lang="en"/>
              <a:t>rint)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905000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94200"/>
            <a:ext cx="9144001" cy="4349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9750" y="2638413"/>
            <a:ext cx="3524250" cy="25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strings.NewReader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7"/>
          <p:cNvSpPr txBox="1"/>
          <p:nvPr>
            <p:ph type="title"/>
          </p:nvPr>
        </p:nvSpPr>
        <p:spPr>
          <a:xfrm>
            <a:off x="311700" y="137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illustrates the flexibility of interfaces</a:t>
            </a:r>
            <a:endParaRPr/>
          </a:p>
        </p:txBody>
      </p:sp>
      <p:pic>
        <p:nvPicPr>
          <p:cNvPr id="517" name="Google Shape;51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23475"/>
            <a:ext cx="3351536" cy="28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2271" y="1123475"/>
            <a:ext cx="2661730" cy="283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4300" y="902275"/>
            <a:ext cx="4195400" cy="1351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0" name="Google Shape;520;p47"/>
          <p:cNvPicPr preferRelativeResize="0"/>
          <p:nvPr/>
        </p:nvPicPr>
        <p:blipFill rotWithShape="1">
          <a:blip r:embed="rId6">
            <a:alphaModFix/>
          </a:blip>
          <a:srcRect b="0" l="0" r="1729" t="0"/>
          <a:stretch/>
        </p:blipFill>
        <p:spPr>
          <a:xfrm>
            <a:off x="0" y="4223650"/>
            <a:ext cx="4513824" cy="9160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1" name="Google Shape;521;p47"/>
          <p:cNvPicPr preferRelativeResize="0"/>
          <p:nvPr/>
        </p:nvPicPr>
        <p:blipFill rotWithShape="1">
          <a:blip r:embed="rId7">
            <a:alphaModFix/>
          </a:blip>
          <a:srcRect b="0" l="0" r="1652" t="0"/>
          <a:stretch/>
        </p:blipFill>
        <p:spPr>
          <a:xfrm>
            <a:off x="4581750" y="4223650"/>
            <a:ext cx="4562249" cy="9160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22" name="Google Shape;522;p47"/>
          <p:cNvCxnSpPr/>
          <p:nvPr/>
        </p:nvCxnSpPr>
        <p:spPr>
          <a:xfrm>
            <a:off x="1842650" y="3075375"/>
            <a:ext cx="8154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3" name="Google Shape;523;p47"/>
          <p:cNvCxnSpPr/>
          <p:nvPr/>
        </p:nvCxnSpPr>
        <p:spPr>
          <a:xfrm>
            <a:off x="8086375" y="3207875"/>
            <a:ext cx="6960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4" name="Google Shape;524;p47"/>
          <p:cNvSpPr/>
          <p:nvPr/>
        </p:nvSpPr>
        <p:spPr>
          <a:xfrm>
            <a:off x="2704325" y="1988350"/>
            <a:ext cx="1889025" cy="1000850"/>
          </a:xfrm>
          <a:custGeom>
            <a:rect b="b" l="l" r="r" t="t"/>
            <a:pathLst>
              <a:path extrusionOk="0" h="40034" w="75561">
                <a:moveTo>
                  <a:pt x="75561" y="0"/>
                </a:moveTo>
                <a:cubicBezTo>
                  <a:pt x="70435" y="5214"/>
                  <a:pt x="57400" y="24613"/>
                  <a:pt x="44806" y="31285"/>
                </a:cubicBezTo>
                <a:cubicBezTo>
                  <a:pt x="32213" y="37957"/>
                  <a:pt x="7468" y="38576"/>
                  <a:pt x="0" y="40034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525" name="Google Shape;525;p47"/>
          <p:cNvSpPr/>
          <p:nvPr/>
        </p:nvSpPr>
        <p:spPr>
          <a:xfrm>
            <a:off x="4659650" y="1994975"/>
            <a:ext cx="3360500" cy="1034000"/>
          </a:xfrm>
          <a:custGeom>
            <a:rect b="b" l="l" r="r" t="t"/>
            <a:pathLst>
              <a:path extrusionOk="0" h="41360" w="134420">
                <a:moveTo>
                  <a:pt x="0" y="0"/>
                </a:moveTo>
                <a:cubicBezTo>
                  <a:pt x="5170" y="4728"/>
                  <a:pt x="8617" y="21476"/>
                  <a:pt x="31020" y="28369"/>
                </a:cubicBezTo>
                <a:cubicBezTo>
                  <a:pt x="53423" y="35262"/>
                  <a:pt x="117187" y="39195"/>
                  <a:pt x="134420" y="41360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cxnSp>
        <p:nvCxnSpPr>
          <p:cNvPr id="526" name="Google Shape;526;p47"/>
          <p:cNvCxnSpPr/>
          <p:nvPr/>
        </p:nvCxnSpPr>
        <p:spPr>
          <a:xfrm>
            <a:off x="1391875" y="4632950"/>
            <a:ext cx="391200" cy="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7" name="Google Shape;527;p47"/>
          <p:cNvCxnSpPr/>
          <p:nvPr/>
        </p:nvCxnSpPr>
        <p:spPr>
          <a:xfrm>
            <a:off x="5852625" y="4632950"/>
            <a:ext cx="391200" cy="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8" name="Google Shape;528;p47"/>
          <p:cNvSpPr/>
          <p:nvPr/>
        </p:nvSpPr>
        <p:spPr>
          <a:xfrm>
            <a:off x="623075" y="2620625"/>
            <a:ext cx="2661600" cy="2508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3637" y="0"/>
            <a:ext cx="51503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48"/>
          <p:cNvSpPr txBox="1"/>
          <p:nvPr/>
        </p:nvSpPr>
        <p:spPr>
          <a:xfrm rot="5400739">
            <a:off x="8324742" y="3219243"/>
            <a:ext cx="13965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methods</a:t>
            </a:r>
            <a:endParaRPr sz="1200">
              <a:solidFill>
                <a:srgbClr val="FF0000"/>
              </a:solidFill>
            </a:endParaRPr>
          </a:p>
        </p:txBody>
      </p:sp>
      <p:cxnSp>
        <p:nvCxnSpPr>
          <p:cNvPr id="535" name="Google Shape;535;p48"/>
          <p:cNvCxnSpPr/>
          <p:nvPr/>
        </p:nvCxnSpPr>
        <p:spPr>
          <a:xfrm>
            <a:off x="5577925" y="3049600"/>
            <a:ext cx="1894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48"/>
          <p:cNvSpPr/>
          <p:nvPr/>
        </p:nvSpPr>
        <p:spPr>
          <a:xfrm>
            <a:off x="8508650" y="1652350"/>
            <a:ext cx="356400" cy="3449400"/>
          </a:xfrm>
          <a:prstGeom prst="rightBrace">
            <a:avLst>
              <a:gd fmla="val 268648" name="adj1"/>
              <a:gd fmla="val 50000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7" name="Google Shape;537;p48"/>
          <p:cNvCxnSpPr/>
          <p:nvPr/>
        </p:nvCxnSpPr>
        <p:spPr>
          <a:xfrm>
            <a:off x="4020225" y="143100"/>
            <a:ext cx="672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38" name="Google Shape;53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638" y="969850"/>
            <a:ext cx="4086225" cy="281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9" name="Google Shape;539;p48"/>
          <p:cNvCxnSpPr/>
          <p:nvPr/>
        </p:nvCxnSpPr>
        <p:spPr>
          <a:xfrm>
            <a:off x="296650" y="1163800"/>
            <a:ext cx="12279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0" name="Google Shape;540;p48"/>
          <p:cNvCxnSpPr/>
          <p:nvPr/>
        </p:nvCxnSpPr>
        <p:spPr>
          <a:xfrm>
            <a:off x="1653950" y="2234275"/>
            <a:ext cx="1894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1" name="Google Shape;541;p48"/>
          <p:cNvCxnSpPr/>
          <p:nvPr/>
        </p:nvCxnSpPr>
        <p:spPr>
          <a:xfrm>
            <a:off x="1052675" y="2231950"/>
            <a:ext cx="593100" cy="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2" name="Google Shape;542;p48"/>
          <p:cNvCxnSpPr/>
          <p:nvPr/>
        </p:nvCxnSpPr>
        <p:spPr>
          <a:xfrm>
            <a:off x="5110175" y="3049600"/>
            <a:ext cx="405600" cy="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Readers</a:t>
            </a:r>
            <a:endParaRPr/>
          </a:p>
        </p:txBody>
      </p:sp>
      <p:sp>
        <p:nvSpPr>
          <p:cNvPr id="548" name="Google Shape;548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●"/>
            </a:pPr>
            <a:r>
              <a:rPr lang="en" sz="1000"/>
              <a:t>*os.File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Read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reads up to len(b) bytes from the File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func (f *File) Read(</a:t>
            </a:r>
            <a:r>
              <a:rPr b="1" lang="en" sz="1000"/>
              <a:t>b []byte</a:t>
            </a:r>
            <a:r>
              <a:rPr lang="en" sz="1000"/>
              <a:t>) (n int, err error)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Readdirnames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reads and returns a slice of names from the directory f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func (f *File) Readdirnames(n int) (names []string, err error)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io/ioutil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ReadAll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reads from r until an error or EOF and returns the data it read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func ReadAll(</a:t>
            </a:r>
            <a:r>
              <a:rPr b="1" lang="en" sz="1000"/>
              <a:t>r io.Reader</a:t>
            </a:r>
            <a:r>
              <a:rPr lang="en" sz="1000"/>
              <a:t>) ([]byte, error)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Readdir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reads the contents of the directory associated with file and returns a slice of up to n FileInfo values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func (f *File) Readdir(n int) (fi []FileInfo, err error)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Readdirnames 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reads and returns a slice of names from the directory f.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func (f *File) Readdirnames(n int) (names []string, err error)</a:t>
            </a:r>
            <a:endParaRPr sz="1000"/>
          </a:p>
        </p:txBody>
      </p:sp>
      <p:pic>
        <p:nvPicPr>
          <p:cNvPr id="549" name="Google Shape;54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96" y="0"/>
            <a:ext cx="2612801" cy="227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1850" y="3612250"/>
            <a:ext cx="1992151" cy="153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Readers</a:t>
            </a:r>
            <a:endParaRPr/>
          </a:p>
        </p:txBody>
      </p:sp>
      <p:sp>
        <p:nvSpPr>
          <p:cNvPr id="556" name="Google Shape;556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*strings.Reader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Read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reads up to len(b) bytes from the File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func (r *Reader) Read(b []byte) (n int, err error)</a:t>
            </a:r>
            <a:endParaRPr sz="1000"/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●"/>
            </a:pPr>
            <a:r>
              <a:rPr lang="en" sz="1000"/>
              <a:t>*bufio.Reader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Read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Read reads data into p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func (b *Reader) Read(p []byte) (n int, err error)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io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Copy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Copy copies from src to dst until either EOF is reached on src or an error occurs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func Copy(dst Writer, src Reader) (written int64, err error)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*csv.Reader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Read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Read reads one record from r. The record is a slice of strings with each string representing one field.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func (r *Reader) Read() (record []string, err error)</a:t>
            </a:r>
            <a:endParaRPr sz="1000"/>
          </a:p>
        </p:txBody>
      </p:sp>
      <p:pic>
        <p:nvPicPr>
          <p:cNvPr id="557" name="Google Shape;55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0112" y="1"/>
            <a:ext cx="4533890" cy="167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4874151" cy="41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699" y="4120700"/>
            <a:ext cx="3190753" cy="10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5087" y="3859440"/>
            <a:ext cx="5597224" cy="1116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65" name="Google Shape;565;p51"/>
          <p:cNvCxnSpPr/>
          <p:nvPr/>
        </p:nvCxnSpPr>
        <p:spPr>
          <a:xfrm>
            <a:off x="3918475" y="4683025"/>
            <a:ext cx="18420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6" name="Google Shape;566;p51"/>
          <p:cNvCxnSpPr/>
          <p:nvPr/>
        </p:nvCxnSpPr>
        <p:spPr>
          <a:xfrm>
            <a:off x="4983150" y="4357575"/>
            <a:ext cx="4209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67" name="Google Shape;567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6238" y="2796350"/>
            <a:ext cx="3549800" cy="786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8" name="Google Shape;568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51850" y="368000"/>
            <a:ext cx="3438577" cy="11074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9" name="Google Shape;569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83154" y="1721088"/>
            <a:ext cx="3709745" cy="770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0" name="Google Shape;570;p51"/>
          <p:cNvSpPr/>
          <p:nvPr/>
        </p:nvSpPr>
        <p:spPr>
          <a:xfrm>
            <a:off x="5404150" y="3484025"/>
            <a:ext cx="973100" cy="738500"/>
          </a:xfrm>
          <a:custGeom>
            <a:rect b="b" l="l" r="r" t="t"/>
            <a:pathLst>
              <a:path extrusionOk="0" h="29540" w="38924">
                <a:moveTo>
                  <a:pt x="0" y="29540"/>
                </a:moveTo>
                <a:cubicBezTo>
                  <a:pt x="6487" y="24617"/>
                  <a:pt x="32437" y="4923"/>
                  <a:pt x="38924" y="0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571" name="Google Shape;571;p51"/>
          <p:cNvSpPr/>
          <p:nvPr/>
        </p:nvSpPr>
        <p:spPr>
          <a:xfrm>
            <a:off x="6681325" y="2250275"/>
            <a:ext cx="1567650" cy="1068675"/>
          </a:xfrm>
          <a:custGeom>
            <a:rect b="b" l="l" r="r" t="t"/>
            <a:pathLst>
              <a:path extrusionOk="0" h="42747" w="62706">
                <a:moveTo>
                  <a:pt x="35449" y="42747"/>
                </a:moveTo>
                <a:cubicBezTo>
                  <a:pt x="39851" y="40372"/>
                  <a:pt x="67769" y="35623"/>
                  <a:pt x="61861" y="28498"/>
                </a:cubicBezTo>
                <a:cubicBezTo>
                  <a:pt x="55953" y="21374"/>
                  <a:pt x="10310" y="4750"/>
                  <a:pt x="0" y="0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572" name="Google Shape;572;p51"/>
          <p:cNvSpPr/>
          <p:nvPr/>
        </p:nvSpPr>
        <p:spPr>
          <a:xfrm>
            <a:off x="6029700" y="1285875"/>
            <a:ext cx="1398825" cy="503925"/>
          </a:xfrm>
          <a:custGeom>
            <a:rect b="b" l="l" r="r" t="t"/>
            <a:pathLst>
              <a:path extrusionOk="0" h="20157" w="55953">
                <a:moveTo>
                  <a:pt x="0" y="20157"/>
                </a:moveTo>
                <a:cubicBezTo>
                  <a:pt x="7993" y="18883"/>
                  <a:pt x="38635" y="15871"/>
                  <a:pt x="47960" y="12511"/>
                </a:cubicBezTo>
                <a:cubicBezTo>
                  <a:pt x="57286" y="9152"/>
                  <a:pt x="54621" y="2085"/>
                  <a:pt x="55953" y="0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573" name="Google Shape;573;p51"/>
          <p:cNvSpPr txBox="1"/>
          <p:nvPr/>
        </p:nvSpPr>
        <p:spPr>
          <a:xfrm>
            <a:off x="6158125" y="3562450"/>
            <a:ext cx="28323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NewReader returns a pointer to a strings.Reader</a:t>
            </a:r>
            <a:endParaRPr b="1" sz="900"/>
          </a:p>
        </p:txBody>
      </p:sp>
      <p:sp>
        <p:nvSpPr>
          <p:cNvPr id="574" name="Google Shape;574;p51"/>
          <p:cNvSpPr txBox="1"/>
          <p:nvPr/>
        </p:nvSpPr>
        <p:spPr>
          <a:xfrm>
            <a:off x="4790075" y="2495275"/>
            <a:ext cx="38202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a pointer to a strings.Reader implements io.Reader interface</a:t>
            </a:r>
            <a:endParaRPr b="1" sz="900"/>
          </a:p>
        </p:txBody>
      </p:sp>
      <p:sp>
        <p:nvSpPr>
          <p:cNvPr id="575" name="Google Shape;575;p51"/>
          <p:cNvSpPr txBox="1"/>
          <p:nvPr/>
        </p:nvSpPr>
        <p:spPr>
          <a:xfrm>
            <a:off x="4927925" y="1428100"/>
            <a:ext cx="38202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ReadAll takes an Reader interface</a:t>
            </a:r>
            <a:endParaRPr b="1" sz="900"/>
          </a:p>
        </p:txBody>
      </p:sp>
      <p:sp>
        <p:nvSpPr>
          <p:cNvPr id="576" name="Google Shape;576;p51"/>
          <p:cNvSpPr txBox="1"/>
          <p:nvPr/>
        </p:nvSpPr>
        <p:spPr>
          <a:xfrm rot="-1255723">
            <a:off x="2230534" y="1325941"/>
            <a:ext cx="2019003" cy="5829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</a:rPr>
              <a:t>We create a NewReader</a:t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</a:rPr>
              <a:t>then pass it into ReadAll</a:t>
            </a:r>
            <a:endParaRPr b="1" sz="900">
              <a:solidFill>
                <a:srgbClr val="FFFFFF"/>
              </a:solidFill>
            </a:endParaRPr>
          </a:p>
        </p:txBody>
      </p:sp>
      <p:sp>
        <p:nvSpPr>
          <p:cNvPr id="577" name="Google Shape;577;p51"/>
          <p:cNvSpPr txBox="1"/>
          <p:nvPr/>
        </p:nvSpPr>
        <p:spPr>
          <a:xfrm rot="-900207">
            <a:off x="2193050" y="459641"/>
            <a:ext cx="2551790" cy="406573"/>
          </a:xfrm>
          <a:prstGeom prst="rect">
            <a:avLst/>
          </a:prstGeom>
          <a:solidFill>
            <a:srgbClr val="00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Just FYI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16"/>
          <p:cNvGrpSpPr/>
          <p:nvPr/>
        </p:nvGrpSpPr>
        <p:grpSpPr>
          <a:xfrm>
            <a:off x="851563" y="1360475"/>
            <a:ext cx="3305175" cy="1666875"/>
            <a:chOff x="5598688" y="3342338"/>
            <a:chExt cx="3305175" cy="1666875"/>
          </a:xfrm>
        </p:grpSpPr>
        <p:pic>
          <p:nvPicPr>
            <p:cNvPr id="72" name="Google Shape;72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98688" y="3342338"/>
              <a:ext cx="3305175" cy="1666875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73" name="Google Shape;73;p16"/>
            <p:cNvCxnSpPr/>
            <p:nvPr/>
          </p:nvCxnSpPr>
          <p:spPr>
            <a:xfrm>
              <a:off x="5812925" y="3626725"/>
              <a:ext cx="888300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4" name="Google Shape;74;p16"/>
          <p:cNvGrpSpPr/>
          <p:nvPr/>
        </p:nvGrpSpPr>
        <p:grpSpPr>
          <a:xfrm>
            <a:off x="4892013" y="1336663"/>
            <a:ext cx="3400425" cy="1714500"/>
            <a:chOff x="5670363" y="3345050"/>
            <a:chExt cx="3400425" cy="1714500"/>
          </a:xfrm>
        </p:grpSpPr>
        <p:pic>
          <p:nvPicPr>
            <p:cNvPr id="75" name="Google Shape;75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70363" y="3345050"/>
              <a:ext cx="3400425" cy="17145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76" name="Google Shape;76;p16"/>
            <p:cNvCxnSpPr/>
            <p:nvPr/>
          </p:nvCxnSpPr>
          <p:spPr>
            <a:xfrm>
              <a:off x="5958775" y="3605750"/>
              <a:ext cx="881700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io.writer</a:t>
            </a:r>
            <a:endParaRPr/>
          </a:p>
        </p:txBody>
      </p:sp>
      <p:sp>
        <p:nvSpPr>
          <p:cNvPr id="583" name="Google Shape;583;p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Writer Interface</a:t>
            </a:r>
            <a:endParaRPr>
              <a:solidFill>
                <a:srgbClr val="FF00FF"/>
              </a:solidFill>
            </a:endParaRPr>
          </a:p>
        </p:txBody>
      </p:sp>
      <p:grpSp>
        <p:nvGrpSpPr>
          <p:cNvPr id="584" name="Google Shape;584;p52"/>
          <p:cNvGrpSpPr/>
          <p:nvPr/>
        </p:nvGrpSpPr>
        <p:grpSpPr>
          <a:xfrm>
            <a:off x="5670363" y="3345050"/>
            <a:ext cx="3400425" cy="1714500"/>
            <a:chOff x="5670363" y="3345050"/>
            <a:chExt cx="3400425" cy="1714500"/>
          </a:xfrm>
        </p:grpSpPr>
        <p:pic>
          <p:nvPicPr>
            <p:cNvPr id="585" name="Google Shape;585;p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70363" y="3345050"/>
              <a:ext cx="3400425" cy="17145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586" name="Google Shape;586;p52"/>
            <p:cNvCxnSpPr/>
            <p:nvPr/>
          </p:nvCxnSpPr>
          <p:spPr>
            <a:xfrm>
              <a:off x="5958775" y="3605750"/>
              <a:ext cx="881700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412" y="927475"/>
            <a:ext cx="7011175" cy="217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175" y="827476"/>
            <a:ext cx="7199674" cy="305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50" y="204072"/>
            <a:ext cx="6182650" cy="219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525" y="1517875"/>
            <a:ext cx="7050949" cy="15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50" y="204072"/>
            <a:ext cx="6182650" cy="219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7313" y="2529488"/>
            <a:ext cx="5019675" cy="1171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13" name="Google Shape;613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6663" y="3480900"/>
            <a:ext cx="4410075" cy="1562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14" name="Google Shape;614;p57"/>
          <p:cNvSpPr/>
          <p:nvPr/>
        </p:nvSpPr>
        <p:spPr>
          <a:xfrm>
            <a:off x="2229495" y="3135150"/>
            <a:ext cx="2509675" cy="868300"/>
          </a:xfrm>
          <a:custGeom>
            <a:rect b="b" l="l" r="r" t="t"/>
            <a:pathLst>
              <a:path extrusionOk="0" h="34732" w="100387">
                <a:moveTo>
                  <a:pt x="12629" y="0"/>
                </a:moveTo>
                <a:cubicBezTo>
                  <a:pt x="11392" y="1016"/>
                  <a:pt x="-9420" y="309"/>
                  <a:pt x="5206" y="6098"/>
                </a:cubicBezTo>
                <a:cubicBezTo>
                  <a:pt x="19832" y="11887"/>
                  <a:pt x="84524" y="29960"/>
                  <a:pt x="100387" y="34732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3637" y="0"/>
            <a:ext cx="51503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58"/>
          <p:cNvSpPr txBox="1"/>
          <p:nvPr/>
        </p:nvSpPr>
        <p:spPr>
          <a:xfrm>
            <a:off x="272775" y="1216375"/>
            <a:ext cx="39936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Does a *File implement the writer interface?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621" name="Google Shape;62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50" y="3359250"/>
            <a:ext cx="4313275" cy="8459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3637" y="0"/>
            <a:ext cx="51503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59"/>
          <p:cNvSpPr txBox="1"/>
          <p:nvPr/>
        </p:nvSpPr>
        <p:spPr>
          <a:xfrm>
            <a:off x="272775" y="1216375"/>
            <a:ext cx="39936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Does a *File implement the writer interface?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628" name="Google Shape;62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50" y="3359250"/>
            <a:ext cx="4313275" cy="8459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29" name="Google Shape;629;p59"/>
          <p:cNvSpPr txBox="1"/>
          <p:nvPr/>
        </p:nvSpPr>
        <p:spPr>
          <a:xfrm rot="-1799669">
            <a:off x="822441" y="1866625"/>
            <a:ext cx="1024971" cy="6225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FF"/>
                </a:solidFill>
              </a:rPr>
              <a:t>Yes.</a:t>
            </a:r>
            <a:endParaRPr sz="3000">
              <a:solidFill>
                <a:srgbClr val="FF00FF"/>
              </a:solidFill>
            </a:endParaRPr>
          </a:p>
        </p:txBody>
      </p:sp>
      <p:sp>
        <p:nvSpPr>
          <p:cNvPr id="630" name="Google Shape;630;p59"/>
          <p:cNvSpPr/>
          <p:nvPr/>
        </p:nvSpPr>
        <p:spPr>
          <a:xfrm>
            <a:off x="4613500" y="4491875"/>
            <a:ext cx="2945400" cy="2520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59"/>
          <p:cNvSpPr txBox="1"/>
          <p:nvPr/>
        </p:nvSpPr>
        <p:spPr>
          <a:xfrm rot="-1799710">
            <a:off x="744574" y="2236367"/>
            <a:ext cx="1524823" cy="4454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We want to be able to read and write to a file</a:t>
            </a:r>
            <a:endParaRPr sz="1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0"/>
          <p:cNvSpPr txBox="1"/>
          <p:nvPr>
            <p:ph type="title"/>
          </p:nvPr>
        </p:nvSpPr>
        <p:spPr>
          <a:xfrm>
            <a:off x="311700" y="137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How we use the </a:t>
            </a:r>
            <a:r>
              <a:rPr b="1" lang="en">
                <a:solidFill>
                  <a:srgbClr val="FF0000"/>
                </a:solidFill>
              </a:rPr>
              <a:t>reader</a:t>
            </a:r>
            <a:r>
              <a:rPr lang="en">
                <a:solidFill>
                  <a:srgbClr val="FF0000"/>
                </a:solidFill>
              </a:rPr>
              <a:t> interface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637" name="Google Shape;63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10050"/>
            <a:ext cx="3351536" cy="28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2271" y="2310050"/>
            <a:ext cx="2661730" cy="283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4300" y="2088850"/>
            <a:ext cx="4195400" cy="1351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0" name="Google Shape;640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453" y="903247"/>
            <a:ext cx="4111999" cy="8200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1" name="Google Shape;641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12622" y="851075"/>
            <a:ext cx="4416927" cy="872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642" name="Google Shape;642;p60"/>
          <p:cNvCxnSpPr/>
          <p:nvPr/>
        </p:nvCxnSpPr>
        <p:spPr>
          <a:xfrm>
            <a:off x="1842650" y="4261950"/>
            <a:ext cx="8154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3" name="Google Shape;643;p60"/>
          <p:cNvCxnSpPr/>
          <p:nvPr/>
        </p:nvCxnSpPr>
        <p:spPr>
          <a:xfrm>
            <a:off x="8086375" y="4394450"/>
            <a:ext cx="6960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4" name="Google Shape;644;p60"/>
          <p:cNvSpPr txBox="1"/>
          <p:nvPr/>
        </p:nvSpPr>
        <p:spPr>
          <a:xfrm>
            <a:off x="3351525" y="3937175"/>
            <a:ext cx="3130800" cy="11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What implements the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writer interface?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45" name="Google Shape;645;p60"/>
          <p:cNvSpPr txBox="1"/>
          <p:nvPr/>
        </p:nvSpPr>
        <p:spPr>
          <a:xfrm>
            <a:off x="6959100" y="1864325"/>
            <a:ext cx="1873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*File implemented the reader interface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646" name="Google Shape;646;p60"/>
          <p:cNvSpPr txBox="1"/>
          <p:nvPr/>
        </p:nvSpPr>
        <p:spPr>
          <a:xfrm>
            <a:off x="311700" y="1916500"/>
            <a:ext cx="1873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*Reader implemented the reader interface</a:t>
            </a:r>
            <a:endParaRPr b="1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Google Shape;65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2338" y="2344900"/>
            <a:ext cx="2421663" cy="2798601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61"/>
          <p:cNvSpPr txBox="1"/>
          <p:nvPr>
            <p:ph type="title"/>
          </p:nvPr>
        </p:nvSpPr>
        <p:spPr>
          <a:xfrm>
            <a:off x="311700" y="137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How we use the </a:t>
            </a:r>
            <a:r>
              <a:rPr b="1" lang="en">
                <a:solidFill>
                  <a:srgbClr val="FF0000"/>
                </a:solidFill>
              </a:rPr>
              <a:t>writer</a:t>
            </a:r>
            <a:r>
              <a:rPr lang="en">
                <a:solidFill>
                  <a:srgbClr val="FF0000"/>
                </a:solidFill>
              </a:rPr>
              <a:t> interface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653" name="Google Shape;65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10050"/>
            <a:ext cx="3351536" cy="28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4300" y="2088850"/>
            <a:ext cx="4195400" cy="1351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55" name="Google Shape;655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453" y="903247"/>
            <a:ext cx="4111999" cy="8200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656" name="Google Shape;656;p61"/>
          <p:cNvCxnSpPr/>
          <p:nvPr/>
        </p:nvCxnSpPr>
        <p:spPr>
          <a:xfrm>
            <a:off x="1842650" y="4261950"/>
            <a:ext cx="8154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7" name="Google Shape;657;p61"/>
          <p:cNvCxnSpPr/>
          <p:nvPr/>
        </p:nvCxnSpPr>
        <p:spPr>
          <a:xfrm>
            <a:off x="7761600" y="4599925"/>
            <a:ext cx="5634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8" name="Google Shape;658;p61"/>
          <p:cNvSpPr txBox="1"/>
          <p:nvPr/>
        </p:nvSpPr>
        <p:spPr>
          <a:xfrm>
            <a:off x="3351525" y="3937175"/>
            <a:ext cx="3130800" cy="11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What implements the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writer interface?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59" name="Google Shape;659;p61"/>
          <p:cNvSpPr txBox="1"/>
          <p:nvPr/>
        </p:nvSpPr>
        <p:spPr>
          <a:xfrm>
            <a:off x="6959100" y="1864325"/>
            <a:ext cx="1873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*File implements the </a:t>
            </a:r>
            <a:endParaRPr b="1" sz="10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writer interface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660" name="Google Shape;660;p61"/>
          <p:cNvSpPr txBox="1"/>
          <p:nvPr/>
        </p:nvSpPr>
        <p:spPr>
          <a:xfrm>
            <a:off x="311700" y="1916500"/>
            <a:ext cx="1873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*Reader implemented the reader interface</a:t>
            </a:r>
            <a:endParaRPr b="1" sz="1000">
              <a:solidFill>
                <a:srgbClr val="FF0000"/>
              </a:solidFill>
            </a:endParaRPr>
          </a:p>
        </p:txBody>
      </p:sp>
      <p:pic>
        <p:nvPicPr>
          <p:cNvPr id="661" name="Google Shape;661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67925" y="861286"/>
            <a:ext cx="4476075" cy="904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3828950" cy="40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4075975"/>
            <a:ext cx="2705074" cy="10675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3828950" y="65575"/>
            <a:ext cx="18579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Reading A File</a:t>
            </a:r>
            <a:endParaRPr b="1"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1075" y="1532950"/>
            <a:ext cx="4573924" cy="3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62"/>
          <p:cNvSpPr txBox="1"/>
          <p:nvPr/>
        </p:nvSpPr>
        <p:spPr>
          <a:xfrm>
            <a:off x="585550" y="556050"/>
            <a:ext cx="57222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Are there any funcs in package ioutil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which a type could use if it is implementing the writer interface? 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1075" y="1532950"/>
            <a:ext cx="4573924" cy="32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63"/>
          <p:cNvSpPr txBox="1"/>
          <p:nvPr/>
        </p:nvSpPr>
        <p:spPr>
          <a:xfrm>
            <a:off x="585550" y="556050"/>
            <a:ext cx="57222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Are there any funcs in package ioutil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which a type could use if it is implementing the writer interface? 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74" name="Google Shape;674;p63"/>
          <p:cNvSpPr txBox="1"/>
          <p:nvPr/>
        </p:nvSpPr>
        <p:spPr>
          <a:xfrm rot="-1799775">
            <a:off x="863328" y="1425163"/>
            <a:ext cx="822693" cy="6225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FF"/>
                </a:solidFill>
              </a:rPr>
              <a:t>No.</a:t>
            </a:r>
            <a:endParaRPr sz="30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Readers</a:t>
            </a:r>
            <a:endParaRPr/>
          </a:p>
        </p:txBody>
      </p:sp>
      <p:sp>
        <p:nvSpPr>
          <p:cNvPr id="680" name="Google Shape;680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●"/>
            </a:pPr>
            <a:r>
              <a:rPr lang="en" sz="1000"/>
              <a:t>*os.File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Write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Write writes len(b) bytes to the File. 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func (f *File) Write(b []byte) (n int, err error)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io/ioutil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Char char="○"/>
            </a:pPr>
            <a:r>
              <a:rPr b="1" lang="en" sz="1000">
                <a:solidFill>
                  <a:srgbClr val="0000FF"/>
                </a:solidFill>
              </a:rPr>
              <a:t>ReadAll</a:t>
            </a:r>
            <a:endParaRPr b="1" sz="1000">
              <a:solidFill>
                <a:srgbClr val="00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reads from r until an error or EOF and returns the data it read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func ReadAll(</a:t>
            </a:r>
            <a:r>
              <a:rPr b="1" lang="en" sz="1000"/>
              <a:t>r io.Reader</a:t>
            </a:r>
            <a:r>
              <a:rPr lang="en" sz="1000"/>
              <a:t>) ([]byte, error)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Readdir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reads the contents of the directory associated with file and returns a slice of up to n FileInfo values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func (f *File) Readdir(n int) (fi []FileInfo, err error)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Readdirnames 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reads and returns a slice of names from the directory f.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func (f *File) Readdirnames(n int) (names []string, err error)</a:t>
            </a:r>
            <a:endParaRPr sz="1000"/>
          </a:p>
        </p:txBody>
      </p:sp>
      <p:pic>
        <p:nvPicPr>
          <p:cNvPr id="681" name="Google Shape;68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196" y="0"/>
            <a:ext cx="2612801" cy="227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1850" y="3612250"/>
            <a:ext cx="1992151" cy="153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primitives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0"/>
            <a:ext cx="6199502" cy="16848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93" name="Google Shape;693;p66"/>
          <p:cNvSpPr/>
          <p:nvPr/>
        </p:nvSpPr>
        <p:spPr>
          <a:xfrm>
            <a:off x="4063100" y="609800"/>
            <a:ext cx="391200" cy="1857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4" name="Google Shape;69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405" y="2591370"/>
            <a:ext cx="2043920" cy="400855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95" name="Google Shape;695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925" y="1802875"/>
            <a:ext cx="1973440" cy="409665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96" name="Google Shape;696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855" y="2230160"/>
            <a:ext cx="1180540" cy="33478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97" name="Google Shape;697;p66"/>
          <p:cNvSpPr/>
          <p:nvPr/>
        </p:nvSpPr>
        <p:spPr>
          <a:xfrm>
            <a:off x="26525" y="477225"/>
            <a:ext cx="4182400" cy="1266000"/>
          </a:xfrm>
          <a:custGeom>
            <a:rect b="b" l="l" r="r" t="t"/>
            <a:pathLst>
              <a:path extrusionOk="0" h="50640" w="167296">
                <a:moveTo>
                  <a:pt x="167296" y="4773"/>
                </a:moveTo>
                <a:lnTo>
                  <a:pt x="134950" y="265"/>
                </a:lnTo>
                <a:lnTo>
                  <a:pt x="83250" y="0"/>
                </a:lnTo>
                <a:lnTo>
                  <a:pt x="28633" y="3712"/>
                </a:lnTo>
                <a:lnTo>
                  <a:pt x="530" y="5568"/>
                </a:lnTo>
                <a:lnTo>
                  <a:pt x="0" y="17499"/>
                </a:lnTo>
                <a:lnTo>
                  <a:pt x="0" y="44277"/>
                </a:lnTo>
                <a:lnTo>
                  <a:pt x="3711" y="50640"/>
                </a:lnTo>
              </a:path>
            </a:pathLst>
          </a:cu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698" name="Google Shape;698;p66"/>
          <p:cNvSpPr/>
          <p:nvPr/>
        </p:nvSpPr>
        <p:spPr>
          <a:xfrm>
            <a:off x="1849125" y="795250"/>
            <a:ext cx="682800" cy="18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9" name="Google Shape;699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37728" y="5"/>
            <a:ext cx="3006275" cy="3552250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66"/>
          <p:cNvSpPr/>
          <p:nvPr/>
        </p:nvSpPr>
        <p:spPr>
          <a:xfrm>
            <a:off x="2531975" y="994225"/>
            <a:ext cx="3864204" cy="980773"/>
          </a:xfrm>
          <a:custGeom>
            <a:rect b="b" l="l" r="r" t="t"/>
            <a:pathLst>
              <a:path extrusionOk="0" h="42421" w="156161">
                <a:moveTo>
                  <a:pt x="0" y="0"/>
                </a:moveTo>
                <a:lnTo>
                  <a:pt x="139193" y="8219"/>
                </a:lnTo>
                <a:lnTo>
                  <a:pt x="156161" y="42421"/>
                </a:ln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701" name="Google Shape;701;p66"/>
          <p:cNvSpPr/>
          <p:nvPr/>
        </p:nvSpPr>
        <p:spPr>
          <a:xfrm>
            <a:off x="6018425" y="1199700"/>
            <a:ext cx="437475" cy="1756394"/>
          </a:xfrm>
          <a:custGeom>
            <a:rect b="b" l="l" r="r" t="t"/>
            <a:pathLst>
              <a:path extrusionOk="0" h="76092" w="17499">
                <a:moveTo>
                  <a:pt x="0" y="0"/>
                </a:moveTo>
                <a:lnTo>
                  <a:pt x="17499" y="76092"/>
                </a:ln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702" name="Google Shape;702;p66"/>
          <p:cNvSpPr/>
          <p:nvPr/>
        </p:nvSpPr>
        <p:spPr>
          <a:xfrm>
            <a:off x="6396175" y="1975025"/>
            <a:ext cx="1822800" cy="255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66"/>
          <p:cNvSpPr/>
          <p:nvPr/>
        </p:nvSpPr>
        <p:spPr>
          <a:xfrm>
            <a:off x="6396175" y="2992225"/>
            <a:ext cx="1822800" cy="255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66"/>
          <p:cNvSpPr/>
          <p:nvPr/>
        </p:nvSpPr>
        <p:spPr>
          <a:xfrm>
            <a:off x="6199500" y="0"/>
            <a:ext cx="760200" cy="218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66"/>
          <p:cNvSpPr txBox="1"/>
          <p:nvPr/>
        </p:nvSpPr>
        <p:spPr>
          <a:xfrm>
            <a:off x="2787522" y="2145875"/>
            <a:ext cx="29205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What are “</a:t>
            </a:r>
            <a:r>
              <a:rPr b="1" lang="en" sz="1800"/>
              <a:t>I/O primitives</a:t>
            </a:r>
            <a:r>
              <a:rPr lang="en" sz="1800"/>
              <a:t>”?</a:t>
            </a:r>
            <a:endParaRPr sz="18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Google Shape;71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0"/>
            <a:ext cx="6199502" cy="16848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11" name="Google Shape;711;p67"/>
          <p:cNvSpPr/>
          <p:nvPr/>
        </p:nvSpPr>
        <p:spPr>
          <a:xfrm>
            <a:off x="4063100" y="609800"/>
            <a:ext cx="391200" cy="1857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2" name="Google Shape;71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405" y="2591370"/>
            <a:ext cx="2043920" cy="400855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13" name="Google Shape;713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925" y="1802875"/>
            <a:ext cx="1973440" cy="409665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14" name="Google Shape;714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855" y="2230160"/>
            <a:ext cx="1180540" cy="33478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15" name="Google Shape;715;p67"/>
          <p:cNvSpPr/>
          <p:nvPr/>
        </p:nvSpPr>
        <p:spPr>
          <a:xfrm>
            <a:off x="26525" y="477225"/>
            <a:ext cx="4182400" cy="1266000"/>
          </a:xfrm>
          <a:custGeom>
            <a:rect b="b" l="l" r="r" t="t"/>
            <a:pathLst>
              <a:path extrusionOk="0" h="50640" w="167296">
                <a:moveTo>
                  <a:pt x="167296" y="4773"/>
                </a:moveTo>
                <a:lnTo>
                  <a:pt x="134950" y="265"/>
                </a:lnTo>
                <a:lnTo>
                  <a:pt x="83250" y="0"/>
                </a:lnTo>
                <a:lnTo>
                  <a:pt x="28633" y="3712"/>
                </a:lnTo>
                <a:lnTo>
                  <a:pt x="530" y="5568"/>
                </a:lnTo>
                <a:lnTo>
                  <a:pt x="0" y="17499"/>
                </a:lnTo>
                <a:lnTo>
                  <a:pt x="0" y="44277"/>
                </a:lnTo>
                <a:lnTo>
                  <a:pt x="3711" y="50640"/>
                </a:lnTo>
              </a:path>
            </a:pathLst>
          </a:cu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716" name="Google Shape;716;p67"/>
          <p:cNvSpPr/>
          <p:nvPr/>
        </p:nvSpPr>
        <p:spPr>
          <a:xfrm>
            <a:off x="1849125" y="795250"/>
            <a:ext cx="682800" cy="18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7" name="Google Shape;717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37728" y="5"/>
            <a:ext cx="3006275" cy="355225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67"/>
          <p:cNvSpPr/>
          <p:nvPr/>
        </p:nvSpPr>
        <p:spPr>
          <a:xfrm>
            <a:off x="2531975" y="994225"/>
            <a:ext cx="3864204" cy="980773"/>
          </a:xfrm>
          <a:custGeom>
            <a:rect b="b" l="l" r="r" t="t"/>
            <a:pathLst>
              <a:path extrusionOk="0" h="42421" w="156161">
                <a:moveTo>
                  <a:pt x="0" y="0"/>
                </a:moveTo>
                <a:lnTo>
                  <a:pt x="139193" y="8219"/>
                </a:lnTo>
                <a:lnTo>
                  <a:pt x="156161" y="42421"/>
                </a:ln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719" name="Google Shape;719;p67"/>
          <p:cNvSpPr/>
          <p:nvPr/>
        </p:nvSpPr>
        <p:spPr>
          <a:xfrm>
            <a:off x="6018425" y="1199700"/>
            <a:ext cx="437475" cy="1756394"/>
          </a:xfrm>
          <a:custGeom>
            <a:rect b="b" l="l" r="r" t="t"/>
            <a:pathLst>
              <a:path extrusionOk="0" h="76092" w="17499">
                <a:moveTo>
                  <a:pt x="0" y="0"/>
                </a:moveTo>
                <a:lnTo>
                  <a:pt x="17499" y="76092"/>
                </a:ln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720" name="Google Shape;720;p67"/>
          <p:cNvSpPr/>
          <p:nvPr/>
        </p:nvSpPr>
        <p:spPr>
          <a:xfrm>
            <a:off x="6396175" y="1975025"/>
            <a:ext cx="1822800" cy="255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67"/>
          <p:cNvSpPr/>
          <p:nvPr/>
        </p:nvSpPr>
        <p:spPr>
          <a:xfrm>
            <a:off x="6396175" y="2992225"/>
            <a:ext cx="1822800" cy="255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67"/>
          <p:cNvSpPr/>
          <p:nvPr/>
        </p:nvSpPr>
        <p:spPr>
          <a:xfrm>
            <a:off x="6199500" y="0"/>
            <a:ext cx="760200" cy="218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67"/>
          <p:cNvSpPr txBox="1"/>
          <p:nvPr/>
        </p:nvSpPr>
        <p:spPr>
          <a:xfrm>
            <a:off x="2787525" y="2145875"/>
            <a:ext cx="2920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What are “</a:t>
            </a:r>
            <a:r>
              <a:rPr b="1" lang="en" sz="1800"/>
              <a:t>I/O primitives</a:t>
            </a:r>
            <a:r>
              <a:rPr lang="en" sz="1800"/>
              <a:t>”?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read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write</a:t>
            </a:r>
            <a:endParaRPr sz="18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0"/>
            <a:ext cx="6199502" cy="16848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29" name="Google Shape;729;p68"/>
          <p:cNvSpPr/>
          <p:nvPr/>
        </p:nvSpPr>
        <p:spPr>
          <a:xfrm>
            <a:off x="4063100" y="609800"/>
            <a:ext cx="391200" cy="1857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0" name="Google Shape;73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405" y="2591370"/>
            <a:ext cx="2043920" cy="400855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31" name="Google Shape;731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925" y="1802875"/>
            <a:ext cx="1973440" cy="409665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32" name="Google Shape;732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855" y="2230160"/>
            <a:ext cx="1180540" cy="33478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33" name="Google Shape;733;p68"/>
          <p:cNvSpPr/>
          <p:nvPr/>
        </p:nvSpPr>
        <p:spPr>
          <a:xfrm>
            <a:off x="26525" y="477225"/>
            <a:ext cx="4182400" cy="1266000"/>
          </a:xfrm>
          <a:custGeom>
            <a:rect b="b" l="l" r="r" t="t"/>
            <a:pathLst>
              <a:path extrusionOk="0" h="50640" w="167296">
                <a:moveTo>
                  <a:pt x="167296" y="4773"/>
                </a:moveTo>
                <a:lnTo>
                  <a:pt x="134950" y="265"/>
                </a:lnTo>
                <a:lnTo>
                  <a:pt x="83250" y="0"/>
                </a:lnTo>
                <a:lnTo>
                  <a:pt x="28633" y="3712"/>
                </a:lnTo>
                <a:lnTo>
                  <a:pt x="530" y="5568"/>
                </a:lnTo>
                <a:lnTo>
                  <a:pt x="0" y="17499"/>
                </a:lnTo>
                <a:lnTo>
                  <a:pt x="0" y="44277"/>
                </a:lnTo>
                <a:lnTo>
                  <a:pt x="3711" y="50640"/>
                </a:lnTo>
              </a:path>
            </a:pathLst>
          </a:cu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734" name="Google Shape;734;p68"/>
          <p:cNvSpPr/>
          <p:nvPr/>
        </p:nvSpPr>
        <p:spPr>
          <a:xfrm>
            <a:off x="1849125" y="795250"/>
            <a:ext cx="682800" cy="18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5" name="Google Shape;735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37728" y="5"/>
            <a:ext cx="3006275" cy="3552250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68"/>
          <p:cNvSpPr/>
          <p:nvPr/>
        </p:nvSpPr>
        <p:spPr>
          <a:xfrm>
            <a:off x="2531975" y="994225"/>
            <a:ext cx="3864204" cy="980773"/>
          </a:xfrm>
          <a:custGeom>
            <a:rect b="b" l="l" r="r" t="t"/>
            <a:pathLst>
              <a:path extrusionOk="0" h="42421" w="156161">
                <a:moveTo>
                  <a:pt x="0" y="0"/>
                </a:moveTo>
                <a:lnTo>
                  <a:pt x="139193" y="8219"/>
                </a:lnTo>
                <a:lnTo>
                  <a:pt x="156161" y="42421"/>
                </a:ln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737" name="Google Shape;737;p68"/>
          <p:cNvSpPr/>
          <p:nvPr/>
        </p:nvSpPr>
        <p:spPr>
          <a:xfrm>
            <a:off x="6018425" y="1199700"/>
            <a:ext cx="437475" cy="1756394"/>
          </a:xfrm>
          <a:custGeom>
            <a:rect b="b" l="l" r="r" t="t"/>
            <a:pathLst>
              <a:path extrusionOk="0" h="76092" w="17499">
                <a:moveTo>
                  <a:pt x="0" y="0"/>
                </a:moveTo>
                <a:lnTo>
                  <a:pt x="17499" y="76092"/>
                </a:ln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738" name="Google Shape;738;p68"/>
          <p:cNvSpPr/>
          <p:nvPr/>
        </p:nvSpPr>
        <p:spPr>
          <a:xfrm>
            <a:off x="6396175" y="1975025"/>
            <a:ext cx="1822800" cy="255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68"/>
          <p:cNvSpPr/>
          <p:nvPr/>
        </p:nvSpPr>
        <p:spPr>
          <a:xfrm>
            <a:off x="6396175" y="2992225"/>
            <a:ext cx="1822800" cy="255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68"/>
          <p:cNvSpPr/>
          <p:nvPr/>
        </p:nvSpPr>
        <p:spPr>
          <a:xfrm>
            <a:off x="6199500" y="0"/>
            <a:ext cx="760200" cy="218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68"/>
          <p:cNvSpPr txBox="1"/>
          <p:nvPr/>
        </p:nvSpPr>
        <p:spPr>
          <a:xfrm>
            <a:off x="2787525" y="2145875"/>
            <a:ext cx="2920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What are “</a:t>
            </a:r>
            <a:r>
              <a:rPr b="1" lang="en" sz="1800"/>
              <a:t>I/O primitives</a:t>
            </a:r>
            <a:r>
              <a:rPr lang="en" sz="1800"/>
              <a:t>”?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read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write</a:t>
            </a:r>
            <a:endParaRPr sz="1800"/>
          </a:p>
        </p:txBody>
      </p:sp>
      <p:pic>
        <p:nvPicPr>
          <p:cNvPr id="742" name="Google Shape;742;p68"/>
          <p:cNvPicPr preferRelativeResize="0"/>
          <p:nvPr/>
        </p:nvPicPr>
        <p:blipFill rotWithShape="1">
          <a:blip r:embed="rId8">
            <a:alphaModFix/>
          </a:blip>
          <a:srcRect b="64968" l="0" r="0" t="0"/>
          <a:stretch/>
        </p:blipFill>
        <p:spPr>
          <a:xfrm>
            <a:off x="4798825" y="3849350"/>
            <a:ext cx="4252376" cy="1168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3" name="Google Shape;743;p68"/>
          <p:cNvCxnSpPr/>
          <p:nvPr/>
        </p:nvCxnSpPr>
        <p:spPr>
          <a:xfrm>
            <a:off x="7874300" y="4719275"/>
            <a:ext cx="10275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4" name="Google Shape;744;p68"/>
          <p:cNvCxnSpPr/>
          <p:nvPr/>
        </p:nvCxnSpPr>
        <p:spPr>
          <a:xfrm>
            <a:off x="6502275" y="4719275"/>
            <a:ext cx="3780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5" name="Google Shape;745;p68"/>
          <p:cNvCxnSpPr/>
          <p:nvPr/>
        </p:nvCxnSpPr>
        <p:spPr>
          <a:xfrm>
            <a:off x="5899100" y="4858425"/>
            <a:ext cx="21144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0"/>
            <a:ext cx="6199502" cy="16848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51" name="Google Shape;751;p69"/>
          <p:cNvSpPr/>
          <p:nvPr/>
        </p:nvSpPr>
        <p:spPr>
          <a:xfrm>
            <a:off x="4063100" y="609800"/>
            <a:ext cx="391200" cy="1857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2" name="Google Shape;75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405" y="2591370"/>
            <a:ext cx="2043920" cy="400855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53" name="Google Shape;753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925" y="1802875"/>
            <a:ext cx="1973440" cy="409665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54" name="Google Shape;754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855" y="2230160"/>
            <a:ext cx="1180540" cy="33478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55" name="Google Shape;755;p69"/>
          <p:cNvSpPr/>
          <p:nvPr/>
        </p:nvSpPr>
        <p:spPr>
          <a:xfrm>
            <a:off x="26525" y="477225"/>
            <a:ext cx="4182400" cy="1266000"/>
          </a:xfrm>
          <a:custGeom>
            <a:rect b="b" l="l" r="r" t="t"/>
            <a:pathLst>
              <a:path extrusionOk="0" h="50640" w="167296">
                <a:moveTo>
                  <a:pt x="167296" y="4773"/>
                </a:moveTo>
                <a:lnTo>
                  <a:pt x="134950" y="265"/>
                </a:lnTo>
                <a:lnTo>
                  <a:pt x="83250" y="0"/>
                </a:lnTo>
                <a:lnTo>
                  <a:pt x="28633" y="3712"/>
                </a:lnTo>
                <a:lnTo>
                  <a:pt x="530" y="5568"/>
                </a:lnTo>
                <a:lnTo>
                  <a:pt x="0" y="17499"/>
                </a:lnTo>
                <a:lnTo>
                  <a:pt x="0" y="44277"/>
                </a:lnTo>
                <a:lnTo>
                  <a:pt x="3711" y="50640"/>
                </a:lnTo>
              </a:path>
            </a:pathLst>
          </a:cu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756" name="Google Shape;756;p69"/>
          <p:cNvSpPr/>
          <p:nvPr/>
        </p:nvSpPr>
        <p:spPr>
          <a:xfrm>
            <a:off x="1849125" y="795250"/>
            <a:ext cx="682800" cy="185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7" name="Google Shape;757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37728" y="5"/>
            <a:ext cx="3006275" cy="355225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69"/>
          <p:cNvSpPr/>
          <p:nvPr/>
        </p:nvSpPr>
        <p:spPr>
          <a:xfrm>
            <a:off x="2531975" y="994225"/>
            <a:ext cx="3864204" cy="980773"/>
          </a:xfrm>
          <a:custGeom>
            <a:rect b="b" l="l" r="r" t="t"/>
            <a:pathLst>
              <a:path extrusionOk="0" h="42421" w="156161">
                <a:moveTo>
                  <a:pt x="0" y="0"/>
                </a:moveTo>
                <a:lnTo>
                  <a:pt x="139193" y="8219"/>
                </a:lnTo>
                <a:lnTo>
                  <a:pt x="156161" y="42421"/>
                </a:ln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759" name="Google Shape;759;p69"/>
          <p:cNvSpPr/>
          <p:nvPr/>
        </p:nvSpPr>
        <p:spPr>
          <a:xfrm>
            <a:off x="6018425" y="1199700"/>
            <a:ext cx="437475" cy="1756394"/>
          </a:xfrm>
          <a:custGeom>
            <a:rect b="b" l="l" r="r" t="t"/>
            <a:pathLst>
              <a:path extrusionOk="0" h="76092" w="17499">
                <a:moveTo>
                  <a:pt x="0" y="0"/>
                </a:moveTo>
                <a:lnTo>
                  <a:pt x="17499" y="76092"/>
                </a:ln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760" name="Google Shape;760;p69"/>
          <p:cNvSpPr/>
          <p:nvPr/>
        </p:nvSpPr>
        <p:spPr>
          <a:xfrm>
            <a:off x="6396175" y="1975025"/>
            <a:ext cx="1822800" cy="255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69"/>
          <p:cNvSpPr/>
          <p:nvPr/>
        </p:nvSpPr>
        <p:spPr>
          <a:xfrm>
            <a:off x="6396175" y="2992225"/>
            <a:ext cx="1822800" cy="255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69"/>
          <p:cNvSpPr/>
          <p:nvPr/>
        </p:nvSpPr>
        <p:spPr>
          <a:xfrm>
            <a:off x="6199500" y="0"/>
            <a:ext cx="760200" cy="218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69"/>
          <p:cNvSpPr txBox="1"/>
          <p:nvPr/>
        </p:nvSpPr>
        <p:spPr>
          <a:xfrm>
            <a:off x="2787525" y="2145875"/>
            <a:ext cx="2920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What are “</a:t>
            </a:r>
            <a:r>
              <a:rPr b="1" lang="en" sz="1800"/>
              <a:t>I/O primitives</a:t>
            </a:r>
            <a:r>
              <a:rPr lang="en" sz="1800"/>
              <a:t>”?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read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write</a:t>
            </a:r>
            <a:endParaRPr sz="1800"/>
          </a:p>
        </p:txBody>
      </p:sp>
      <p:pic>
        <p:nvPicPr>
          <p:cNvPr id="764" name="Google Shape;764;p69"/>
          <p:cNvPicPr preferRelativeResize="0"/>
          <p:nvPr/>
        </p:nvPicPr>
        <p:blipFill rotWithShape="1">
          <a:blip r:embed="rId8">
            <a:alphaModFix/>
          </a:blip>
          <a:srcRect b="64968" l="0" r="0" t="0"/>
          <a:stretch/>
        </p:blipFill>
        <p:spPr>
          <a:xfrm>
            <a:off x="4798825" y="3849350"/>
            <a:ext cx="4252376" cy="1168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5" name="Google Shape;765;p69"/>
          <p:cNvCxnSpPr/>
          <p:nvPr/>
        </p:nvCxnSpPr>
        <p:spPr>
          <a:xfrm>
            <a:off x="7874300" y="4719275"/>
            <a:ext cx="10275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6" name="Google Shape;766;p69"/>
          <p:cNvCxnSpPr/>
          <p:nvPr/>
        </p:nvCxnSpPr>
        <p:spPr>
          <a:xfrm>
            <a:off x="6502275" y="4719275"/>
            <a:ext cx="3780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7" name="Google Shape;767;p69"/>
          <p:cNvCxnSpPr/>
          <p:nvPr/>
        </p:nvCxnSpPr>
        <p:spPr>
          <a:xfrm>
            <a:off x="5899100" y="4858425"/>
            <a:ext cx="21144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68" name="Google Shape;768;p6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6175" y="3939850"/>
            <a:ext cx="3658775" cy="1077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9" name="Google Shape;769;p69"/>
          <p:cNvCxnSpPr/>
          <p:nvPr/>
        </p:nvCxnSpPr>
        <p:spPr>
          <a:xfrm>
            <a:off x="1670200" y="4128900"/>
            <a:ext cx="12792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0" name="Google Shape;770;p69"/>
          <p:cNvCxnSpPr/>
          <p:nvPr/>
        </p:nvCxnSpPr>
        <p:spPr>
          <a:xfrm>
            <a:off x="1845963" y="4261425"/>
            <a:ext cx="21840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71" name="Google Shape;771;p6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3283350"/>
            <a:ext cx="6800731" cy="59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7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unix file permissions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unix file system permissions</a:t>
            </a:r>
            <a:endParaRPr/>
          </a:p>
        </p:txBody>
      </p:sp>
      <p:pic>
        <p:nvPicPr>
          <p:cNvPr id="782" name="Google Shape;78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050" y="1547800"/>
            <a:ext cx="4533900" cy="20478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83" name="Google Shape;783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7750" y="4003475"/>
            <a:ext cx="3446325" cy="966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3828950" cy="40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4075975"/>
            <a:ext cx="2705074" cy="1067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Google Shape;90;p18"/>
          <p:cNvCxnSpPr>
            <a:stCxn id="91" idx="1"/>
          </p:cNvCxnSpPr>
          <p:nvPr/>
        </p:nvCxnSpPr>
        <p:spPr>
          <a:xfrm flipH="1">
            <a:off x="914750" y="856225"/>
            <a:ext cx="3957000" cy="1026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" name="Google Shape;91;p18"/>
          <p:cNvSpPr txBox="1"/>
          <p:nvPr/>
        </p:nvSpPr>
        <p:spPr>
          <a:xfrm rot="683">
            <a:off x="4871750" y="471475"/>
            <a:ext cx="1510200" cy="76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implements the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reader interface</a:t>
            </a:r>
            <a:endParaRPr sz="1200"/>
          </a:p>
        </p:txBody>
      </p:sp>
      <p:sp>
        <p:nvSpPr>
          <p:cNvPr id="92" name="Google Shape;92;p18"/>
          <p:cNvSpPr txBox="1"/>
          <p:nvPr/>
        </p:nvSpPr>
        <p:spPr>
          <a:xfrm rot="482">
            <a:off x="4901100" y="1340987"/>
            <a:ext cx="2140800" cy="58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ReadAll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takes a reader interface</a:t>
            </a:r>
            <a:endParaRPr sz="1200"/>
          </a:p>
        </p:txBody>
      </p:sp>
      <p:cxnSp>
        <p:nvCxnSpPr>
          <p:cNvPr id="93" name="Google Shape;93;p18"/>
          <p:cNvCxnSpPr>
            <a:stCxn id="92" idx="1"/>
          </p:cNvCxnSpPr>
          <p:nvPr/>
        </p:nvCxnSpPr>
        <p:spPr>
          <a:xfrm flipH="1">
            <a:off x="2989200" y="1631087"/>
            <a:ext cx="1911900" cy="1159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" name="Google Shape;94;p18"/>
          <p:cNvSpPr txBox="1"/>
          <p:nvPr/>
        </p:nvSpPr>
        <p:spPr>
          <a:xfrm>
            <a:off x="3828950" y="65575"/>
            <a:ext cx="18579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Reading A File</a:t>
            </a:r>
            <a:endParaRPr b="1"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io.Reader</a:t>
            </a:r>
            <a:endParaRPr/>
          </a:p>
        </p:txBody>
      </p:sp>
      <p:sp>
        <p:nvSpPr>
          <p:cNvPr id="100" name="Google Shape;100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Reader Interface</a:t>
            </a:r>
            <a:endParaRPr>
              <a:solidFill>
                <a:srgbClr val="FF00FF"/>
              </a:solidFill>
            </a:endParaRPr>
          </a:p>
        </p:txBody>
      </p:sp>
      <p:grpSp>
        <p:nvGrpSpPr>
          <p:cNvPr id="101" name="Google Shape;101;p19"/>
          <p:cNvGrpSpPr/>
          <p:nvPr/>
        </p:nvGrpSpPr>
        <p:grpSpPr>
          <a:xfrm>
            <a:off x="5772538" y="3397088"/>
            <a:ext cx="3305175" cy="1666875"/>
            <a:chOff x="5598688" y="3342338"/>
            <a:chExt cx="3305175" cy="1666875"/>
          </a:xfrm>
        </p:grpSpPr>
        <p:pic>
          <p:nvPicPr>
            <p:cNvPr id="102" name="Google Shape;102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98688" y="3342338"/>
              <a:ext cx="3305175" cy="1666875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103" name="Google Shape;103;p19"/>
            <p:cNvCxnSpPr/>
            <p:nvPr/>
          </p:nvCxnSpPr>
          <p:spPr>
            <a:xfrm>
              <a:off x="5812925" y="3626725"/>
              <a:ext cx="888300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idx="4294967295" type="body"/>
          </p:nvPr>
        </p:nvSpPr>
        <p:spPr>
          <a:xfrm>
            <a:off x="0" y="0"/>
            <a:ext cx="7185000" cy="430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FF0000"/>
                </a:solidFill>
              </a:rPr>
              <a:t>Remember what we learned about interfaces with our “vehicle interface” analogy</a:t>
            </a:r>
            <a:endParaRPr sz="1400">
              <a:solidFill>
                <a:srgbClr val="FF0000"/>
              </a:solidFill>
            </a:endParaRPr>
          </a:p>
        </p:txBody>
      </p:sp>
      <p:sp>
        <p:nvSpPr>
          <p:cNvPr id="109" name="Google Shape;109;p20"/>
          <p:cNvSpPr txBox="1"/>
          <p:nvPr/>
        </p:nvSpPr>
        <p:spPr>
          <a:xfrm>
            <a:off x="311700" y="2017425"/>
            <a:ext cx="8520600" cy="31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say I need to go from here to LA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I’ll need a </a:t>
            </a:r>
            <a:r>
              <a:rPr b="1" lang="en">
                <a:solidFill>
                  <a:srgbClr val="FF0000"/>
                </a:solidFill>
              </a:rPr>
              <a:t>vehicle</a:t>
            </a:r>
            <a:r>
              <a:rPr lang="en"/>
              <a:t> to get there: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car, truck, bike, plane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of those different modes of transportation implement the “vehicle interface”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all satisfy the criteria for what it means to be a vehicle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police officer might have a rule, “a </a:t>
            </a:r>
            <a:r>
              <a:rPr b="1" lang="en">
                <a:solidFill>
                  <a:srgbClr val="FF0000"/>
                </a:solidFill>
              </a:rPr>
              <a:t>vehicle</a:t>
            </a:r>
            <a:r>
              <a:rPr lang="en"/>
              <a:t> can’t go through a red light”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police officer could then pull you over if you went through a red light on a bike, motorcycle, car …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of those different modes of transportation implement the “vehicle interface”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all satisfy the criteria for what it means to be a vehicle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we have a func that takes a </a:t>
            </a:r>
            <a:r>
              <a:rPr b="1" lang="en">
                <a:solidFill>
                  <a:srgbClr val="FF0000"/>
                </a:solidFill>
              </a:rPr>
              <a:t>reader</a:t>
            </a:r>
            <a:r>
              <a:rPr lang="en"/>
              <a:t> interface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anything that </a:t>
            </a:r>
            <a:r>
              <a:rPr lang="en">
                <a:solidFill>
                  <a:schemeClr val="dk1"/>
                </a:solidFill>
              </a:rPr>
              <a:t>satisfies the criteria for what it means to be a reader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can be passed to that func</a:t>
            </a:r>
            <a:r>
              <a:rPr lang="en"/>
              <a:t>  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/>
        </p:nvSpPr>
        <p:spPr>
          <a:xfrm rot="898391">
            <a:off x="3553903" y="872517"/>
            <a:ext cx="3817827" cy="819329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say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interfaces allow us to group things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functionality; what they do; their methods</a:t>
            </a:r>
            <a:endParaRPr/>
          </a:p>
        </p:txBody>
      </p:sp>
      <p:sp>
        <p:nvSpPr>
          <p:cNvPr id="112" name="Google Shape;112;p20"/>
          <p:cNvSpPr txBox="1"/>
          <p:nvPr/>
        </p:nvSpPr>
        <p:spPr>
          <a:xfrm rot="-901471">
            <a:off x="482194" y="2857117"/>
            <a:ext cx="3817812" cy="1053216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interface is like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having more than one type: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“I’m a plane, and I’m a vehicle”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“I’m a truck, and I’m a vehicle”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“I’m a boat, and I’m a vehicle”</a:t>
            </a:r>
            <a:endParaRPr sz="1000"/>
          </a:p>
        </p:txBody>
      </p:sp>
      <p:sp>
        <p:nvSpPr>
          <p:cNvPr id="113" name="Google Shape;113;p20"/>
          <p:cNvSpPr txBox="1"/>
          <p:nvPr/>
        </p:nvSpPr>
        <p:spPr>
          <a:xfrm rot="-1351">
            <a:off x="2967600" y="4387975"/>
            <a:ext cx="3817800" cy="6447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ioutil.ReadAll </a:t>
            </a:r>
            <a:r>
              <a:rPr lang="en" sz="1000">
                <a:solidFill>
                  <a:schemeClr val="dk1"/>
                </a:solidFill>
              </a:rPr>
              <a:t>takes a reader interface as an argument,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so it can take a file or a string: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func ReadAll(r io.Reader) ([]byte, error) { }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14" name="Google Shape;114;p20"/>
          <p:cNvSpPr txBox="1"/>
          <p:nvPr/>
        </p:nvSpPr>
        <p:spPr>
          <a:xfrm rot="898982">
            <a:off x="5088680" y="3475535"/>
            <a:ext cx="3817692" cy="1053216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interface is like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having more than one type: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“I’m a file, and I’m a reader interface”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“I’m a string, and I’m a reader interface”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“I’m a file, and I’m a writer interface”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3828950" cy="40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4075975"/>
            <a:ext cx="2705074" cy="1067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21"/>
          <p:cNvCxnSpPr>
            <a:stCxn id="122" idx="1"/>
          </p:cNvCxnSpPr>
          <p:nvPr/>
        </p:nvCxnSpPr>
        <p:spPr>
          <a:xfrm flipH="1">
            <a:off x="914750" y="856225"/>
            <a:ext cx="3957000" cy="1026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" name="Google Shape;122;p21"/>
          <p:cNvSpPr txBox="1"/>
          <p:nvPr/>
        </p:nvSpPr>
        <p:spPr>
          <a:xfrm rot="683">
            <a:off x="4871750" y="471475"/>
            <a:ext cx="1510200" cy="769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implements the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reader interface</a:t>
            </a:r>
            <a:endParaRPr sz="1200"/>
          </a:p>
        </p:txBody>
      </p:sp>
      <p:sp>
        <p:nvSpPr>
          <p:cNvPr id="123" name="Google Shape;123;p21"/>
          <p:cNvSpPr txBox="1"/>
          <p:nvPr/>
        </p:nvSpPr>
        <p:spPr>
          <a:xfrm rot="482">
            <a:off x="4901100" y="1340987"/>
            <a:ext cx="2140800" cy="58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ReadAll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takes a reader interface</a:t>
            </a:r>
            <a:endParaRPr sz="1200"/>
          </a:p>
        </p:txBody>
      </p:sp>
      <p:cxnSp>
        <p:nvCxnSpPr>
          <p:cNvPr id="124" name="Google Shape;124;p21"/>
          <p:cNvCxnSpPr>
            <a:stCxn id="123" idx="1"/>
          </p:cNvCxnSpPr>
          <p:nvPr/>
        </p:nvCxnSpPr>
        <p:spPr>
          <a:xfrm flipH="1">
            <a:off x="2995800" y="1631087"/>
            <a:ext cx="1905300" cy="1152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" name="Google Shape;125;p21"/>
          <p:cNvSpPr txBox="1"/>
          <p:nvPr/>
        </p:nvSpPr>
        <p:spPr>
          <a:xfrm>
            <a:off x="3828950" y="65575"/>
            <a:ext cx="18579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Reading A File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4367375" y="2253150"/>
            <a:ext cx="40671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an interface is a type</a:t>
            </a:r>
            <a:endParaRPr sz="1800">
              <a:solidFill>
                <a:srgbClr val="FF0000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f is type </a:t>
            </a:r>
            <a:r>
              <a:rPr b="1" lang="en" sz="1000">
                <a:solidFill>
                  <a:srgbClr val="0000FF"/>
                </a:solidFill>
              </a:rPr>
              <a:t>*File</a:t>
            </a:r>
            <a:r>
              <a:rPr b="1" lang="en" sz="1000">
                <a:solidFill>
                  <a:schemeClr val="dk1"/>
                </a:solidFill>
              </a:rPr>
              <a:t> </a:t>
            </a:r>
            <a:r>
              <a:rPr lang="en" sz="1000">
                <a:solidFill>
                  <a:schemeClr val="dk1"/>
                </a:solidFill>
              </a:rPr>
              <a:t>and type </a:t>
            </a:r>
            <a:r>
              <a:rPr b="1" lang="en" sz="1000">
                <a:solidFill>
                  <a:srgbClr val="0000FF"/>
                </a:solidFill>
              </a:rPr>
              <a:t>reader interface</a:t>
            </a:r>
            <a:endParaRPr b="1" sz="1000">
              <a:solidFill>
                <a:srgbClr val="0000F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" sz="1000">
                <a:solidFill>
                  <a:srgbClr val="0000FF"/>
                </a:solidFill>
              </a:rPr>
              <a:t>ReadAll</a:t>
            </a:r>
            <a:r>
              <a:rPr lang="en" sz="1000"/>
              <a:t> takes type </a:t>
            </a:r>
            <a:r>
              <a:rPr b="1" lang="en" sz="1000">
                <a:solidFill>
                  <a:srgbClr val="0000FF"/>
                </a:solidFill>
              </a:rPr>
              <a:t>reader interface</a:t>
            </a:r>
            <a:r>
              <a:rPr lang="en" sz="1000"/>
              <a:t> as an argument</a:t>
            </a:r>
            <a:endParaRPr b="1" sz="10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